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82" r:id="rId17"/>
    <p:sldId id="283" r:id="rId18"/>
    <p:sldId id="287" r:id="rId19"/>
    <p:sldId id="274" r:id="rId20"/>
    <p:sldId id="279" r:id="rId21"/>
    <p:sldId id="285" r:id="rId22"/>
    <p:sldId id="28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25716-5919-4065-AF2B-26FD6E9EC86E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</dgm:pt>
    <dgm:pt modelId="{19F550AC-9460-40DF-896B-B0DF4E3CE7FE}">
      <dgm:prSet phldrT="[Text]"/>
      <dgm:spPr/>
      <dgm:t>
        <a:bodyPr/>
        <a:lstStyle/>
        <a:p>
          <a:r>
            <a:rPr lang="en-US" dirty="0" smtClean="0"/>
            <a:t>Drying of fabric</a:t>
          </a:r>
          <a:endParaRPr lang="en-US" dirty="0"/>
        </a:p>
      </dgm:t>
    </dgm:pt>
    <dgm:pt modelId="{EA707403-9F62-4D75-9DFE-438FBF960A86}" type="parTrans" cxnId="{A8D9E818-4176-4123-B19B-51937EC46DCC}">
      <dgm:prSet/>
      <dgm:spPr/>
      <dgm:t>
        <a:bodyPr/>
        <a:lstStyle/>
        <a:p>
          <a:endParaRPr lang="en-US"/>
        </a:p>
      </dgm:t>
    </dgm:pt>
    <dgm:pt modelId="{63CBE5D0-CA1D-4944-BDD6-0D8C2DF7B1DC}" type="sibTrans" cxnId="{A8D9E818-4176-4123-B19B-51937EC46DCC}">
      <dgm:prSet/>
      <dgm:spPr/>
      <dgm:t>
        <a:bodyPr/>
        <a:lstStyle/>
        <a:p>
          <a:endParaRPr lang="en-US"/>
        </a:p>
      </dgm:t>
    </dgm:pt>
    <dgm:pt modelId="{1B804286-8490-42C9-BD97-408F8054C3BA}">
      <dgm:prSet phldrT="[Text]"/>
      <dgm:spPr/>
      <dgm:t>
        <a:bodyPr/>
        <a:lstStyle/>
        <a:p>
          <a:r>
            <a:rPr lang="en-US" dirty="0" err="1" smtClean="0"/>
            <a:t>Frictioning</a:t>
          </a:r>
          <a:r>
            <a:rPr lang="en-US" dirty="0" smtClean="0"/>
            <a:t> &amp; Topping</a:t>
          </a:r>
          <a:endParaRPr lang="en-US" dirty="0"/>
        </a:p>
      </dgm:t>
    </dgm:pt>
    <dgm:pt modelId="{9440CAE7-642D-4EDC-B444-281075FE87BB}" type="parTrans" cxnId="{DC39DE76-958A-43A8-97A1-E2FB12CAA980}">
      <dgm:prSet/>
      <dgm:spPr/>
      <dgm:t>
        <a:bodyPr/>
        <a:lstStyle/>
        <a:p>
          <a:endParaRPr lang="en-US"/>
        </a:p>
      </dgm:t>
    </dgm:pt>
    <dgm:pt modelId="{C33A52BA-598C-45B7-B663-55006F12BF57}" type="sibTrans" cxnId="{DC39DE76-958A-43A8-97A1-E2FB12CAA980}">
      <dgm:prSet/>
      <dgm:spPr/>
      <dgm:t>
        <a:bodyPr/>
        <a:lstStyle/>
        <a:p>
          <a:endParaRPr lang="en-US"/>
        </a:p>
      </dgm:t>
    </dgm:pt>
    <dgm:pt modelId="{7D612B8F-F3D1-4C58-9CD9-6FCE4F12863F}">
      <dgm:prSet phldrT="[Text]"/>
      <dgm:spPr/>
      <dgm:t>
        <a:bodyPr/>
        <a:lstStyle/>
        <a:p>
          <a:r>
            <a:rPr lang="en-US" dirty="0" smtClean="0"/>
            <a:t>Belt building</a:t>
          </a:r>
          <a:endParaRPr lang="en-US" dirty="0"/>
        </a:p>
      </dgm:t>
    </dgm:pt>
    <dgm:pt modelId="{2F901266-9D34-47D0-B9E9-EA1BBE1513F8}" type="parTrans" cxnId="{E8A99A7D-5BEF-4E70-BDC1-E066676DE903}">
      <dgm:prSet/>
      <dgm:spPr/>
      <dgm:t>
        <a:bodyPr/>
        <a:lstStyle/>
        <a:p>
          <a:endParaRPr lang="en-US"/>
        </a:p>
      </dgm:t>
    </dgm:pt>
    <dgm:pt modelId="{C94A1569-893E-4F5F-8109-7CEE34AD1C72}" type="sibTrans" cxnId="{E8A99A7D-5BEF-4E70-BDC1-E066676DE903}">
      <dgm:prSet/>
      <dgm:spPr/>
      <dgm:t>
        <a:bodyPr/>
        <a:lstStyle/>
        <a:p>
          <a:endParaRPr lang="en-US"/>
        </a:p>
      </dgm:t>
    </dgm:pt>
    <dgm:pt modelId="{2AED914A-81EC-4499-A793-DCAC0ED9318C}">
      <dgm:prSet phldrT="[Text]"/>
      <dgm:spPr/>
      <dgm:t>
        <a:bodyPr/>
        <a:lstStyle/>
        <a:p>
          <a:r>
            <a:rPr lang="en-US" dirty="0" err="1" smtClean="0"/>
            <a:t>Vulcunisation</a:t>
          </a:r>
          <a:endParaRPr lang="en-US" dirty="0"/>
        </a:p>
      </dgm:t>
    </dgm:pt>
    <dgm:pt modelId="{7B8385CB-B423-4ADC-9BAE-E17642D1E10A}" type="parTrans" cxnId="{402B2D80-C178-4972-876E-A3BA444BD4D1}">
      <dgm:prSet/>
      <dgm:spPr/>
      <dgm:t>
        <a:bodyPr/>
        <a:lstStyle/>
        <a:p>
          <a:endParaRPr lang="en-US"/>
        </a:p>
      </dgm:t>
    </dgm:pt>
    <dgm:pt modelId="{3AEE1FBB-DA08-4512-AFF8-9689D8D923DC}" type="sibTrans" cxnId="{402B2D80-C178-4972-876E-A3BA444BD4D1}">
      <dgm:prSet/>
      <dgm:spPr/>
      <dgm:t>
        <a:bodyPr/>
        <a:lstStyle/>
        <a:p>
          <a:endParaRPr lang="en-US"/>
        </a:p>
      </dgm:t>
    </dgm:pt>
    <dgm:pt modelId="{2589F321-156A-46F4-961E-858F1C4D3C32}" type="pres">
      <dgm:prSet presAssocID="{8F925716-5919-4065-AF2B-26FD6E9EC86E}" presName="linearFlow" presStyleCnt="0">
        <dgm:presLayoutVars>
          <dgm:resizeHandles val="exact"/>
        </dgm:presLayoutVars>
      </dgm:prSet>
      <dgm:spPr/>
    </dgm:pt>
    <dgm:pt modelId="{5CA1E285-9D00-4604-8C84-0D03FF93AD37}" type="pres">
      <dgm:prSet presAssocID="{19F550AC-9460-40DF-896B-B0DF4E3CE7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B1571-45B7-4358-AEE0-E1DDFD94DA55}" type="pres">
      <dgm:prSet presAssocID="{63CBE5D0-CA1D-4944-BDD6-0D8C2DF7B1D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297E45-B652-4A5C-8C02-719259E01F92}" type="pres">
      <dgm:prSet presAssocID="{63CBE5D0-CA1D-4944-BDD6-0D8C2DF7B1D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4E3E8EA-4BEC-4162-829B-ED8F36784951}" type="pres">
      <dgm:prSet presAssocID="{1B804286-8490-42C9-BD97-408F8054C3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786CF-6BC6-4FE3-B323-E7DFBB9BA57B}" type="pres">
      <dgm:prSet presAssocID="{C33A52BA-598C-45B7-B663-55006F12BF5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58099C1-6D3D-4298-BE42-06004586BF9E}" type="pres">
      <dgm:prSet presAssocID="{C33A52BA-598C-45B7-B663-55006F12BF5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5FEC535-BCD0-4FDC-A6AA-5811D0FEDE7F}" type="pres">
      <dgm:prSet presAssocID="{7D612B8F-F3D1-4C58-9CD9-6FCE4F1286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BF18-7501-4635-8121-53365DE88B4B}" type="pres">
      <dgm:prSet presAssocID="{C94A1569-893E-4F5F-8109-7CEE34AD1C7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E5BC71B-6E67-457A-AF74-1166C63404CA}" type="pres">
      <dgm:prSet presAssocID="{C94A1569-893E-4F5F-8109-7CEE34AD1C7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6C62F40-E2F9-4D7C-A700-55D191BA0918}" type="pres">
      <dgm:prSet presAssocID="{2AED914A-81EC-4499-A793-DCAC0ED931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A99A7D-5BEF-4E70-BDC1-E066676DE903}" srcId="{8F925716-5919-4065-AF2B-26FD6E9EC86E}" destId="{7D612B8F-F3D1-4C58-9CD9-6FCE4F12863F}" srcOrd="2" destOrd="0" parTransId="{2F901266-9D34-47D0-B9E9-EA1BBE1513F8}" sibTransId="{C94A1569-893E-4F5F-8109-7CEE34AD1C72}"/>
    <dgm:cxn modelId="{F9081EE2-BF1F-40A6-9E28-204BF04B8FC0}" type="presOf" srcId="{2AED914A-81EC-4499-A793-DCAC0ED9318C}" destId="{96C62F40-E2F9-4D7C-A700-55D191BA0918}" srcOrd="0" destOrd="0" presId="urn:microsoft.com/office/officeart/2005/8/layout/process2"/>
    <dgm:cxn modelId="{0AC4B2B0-3785-48E3-9E22-A46A2F6DBEF1}" type="presOf" srcId="{8F925716-5919-4065-AF2B-26FD6E9EC86E}" destId="{2589F321-156A-46F4-961E-858F1C4D3C32}" srcOrd="0" destOrd="0" presId="urn:microsoft.com/office/officeart/2005/8/layout/process2"/>
    <dgm:cxn modelId="{92E9539F-A0D4-472D-9834-6B135D23CB14}" type="presOf" srcId="{C94A1569-893E-4F5F-8109-7CEE34AD1C72}" destId="{4E5BC71B-6E67-457A-AF74-1166C63404CA}" srcOrd="1" destOrd="0" presId="urn:microsoft.com/office/officeart/2005/8/layout/process2"/>
    <dgm:cxn modelId="{7BAF8462-7B85-4726-8806-60256073085E}" type="presOf" srcId="{63CBE5D0-CA1D-4944-BDD6-0D8C2DF7B1DC}" destId="{2E297E45-B652-4A5C-8C02-719259E01F92}" srcOrd="1" destOrd="0" presId="urn:microsoft.com/office/officeart/2005/8/layout/process2"/>
    <dgm:cxn modelId="{3A46DC78-31BF-45DD-A621-6EA1749CC1C6}" type="presOf" srcId="{7D612B8F-F3D1-4C58-9CD9-6FCE4F12863F}" destId="{35FEC535-BCD0-4FDC-A6AA-5811D0FEDE7F}" srcOrd="0" destOrd="0" presId="urn:microsoft.com/office/officeart/2005/8/layout/process2"/>
    <dgm:cxn modelId="{402B2D80-C178-4972-876E-A3BA444BD4D1}" srcId="{8F925716-5919-4065-AF2B-26FD6E9EC86E}" destId="{2AED914A-81EC-4499-A793-DCAC0ED9318C}" srcOrd="3" destOrd="0" parTransId="{7B8385CB-B423-4ADC-9BAE-E17642D1E10A}" sibTransId="{3AEE1FBB-DA08-4512-AFF8-9689D8D923DC}"/>
    <dgm:cxn modelId="{A8D9E818-4176-4123-B19B-51937EC46DCC}" srcId="{8F925716-5919-4065-AF2B-26FD6E9EC86E}" destId="{19F550AC-9460-40DF-896B-B0DF4E3CE7FE}" srcOrd="0" destOrd="0" parTransId="{EA707403-9F62-4D75-9DFE-438FBF960A86}" sibTransId="{63CBE5D0-CA1D-4944-BDD6-0D8C2DF7B1DC}"/>
    <dgm:cxn modelId="{DF2A4E78-7082-40DA-9DF9-CE7544FD10E8}" type="presOf" srcId="{19F550AC-9460-40DF-896B-B0DF4E3CE7FE}" destId="{5CA1E285-9D00-4604-8C84-0D03FF93AD37}" srcOrd="0" destOrd="0" presId="urn:microsoft.com/office/officeart/2005/8/layout/process2"/>
    <dgm:cxn modelId="{DC39DE76-958A-43A8-97A1-E2FB12CAA980}" srcId="{8F925716-5919-4065-AF2B-26FD6E9EC86E}" destId="{1B804286-8490-42C9-BD97-408F8054C3BA}" srcOrd="1" destOrd="0" parTransId="{9440CAE7-642D-4EDC-B444-281075FE87BB}" sibTransId="{C33A52BA-598C-45B7-B663-55006F12BF57}"/>
    <dgm:cxn modelId="{0CA6FB70-87B0-4AFD-805B-B6BF44673BB6}" type="presOf" srcId="{63CBE5D0-CA1D-4944-BDD6-0D8C2DF7B1DC}" destId="{4A4B1571-45B7-4358-AEE0-E1DDFD94DA55}" srcOrd="0" destOrd="0" presId="urn:microsoft.com/office/officeart/2005/8/layout/process2"/>
    <dgm:cxn modelId="{2DDB61AE-E84F-4958-A281-841D4102900A}" type="presOf" srcId="{C33A52BA-598C-45B7-B663-55006F12BF57}" destId="{7E1786CF-6BC6-4FE3-B323-E7DFBB9BA57B}" srcOrd="0" destOrd="0" presId="urn:microsoft.com/office/officeart/2005/8/layout/process2"/>
    <dgm:cxn modelId="{1D5E0398-31CD-4FCF-AE2F-85C07F72C00B}" type="presOf" srcId="{C33A52BA-598C-45B7-B663-55006F12BF57}" destId="{558099C1-6D3D-4298-BE42-06004586BF9E}" srcOrd="1" destOrd="0" presId="urn:microsoft.com/office/officeart/2005/8/layout/process2"/>
    <dgm:cxn modelId="{1D26C86F-A51D-4758-979B-E528368EC877}" type="presOf" srcId="{C94A1569-893E-4F5F-8109-7CEE34AD1C72}" destId="{5ABBBF18-7501-4635-8121-53365DE88B4B}" srcOrd="0" destOrd="0" presId="urn:microsoft.com/office/officeart/2005/8/layout/process2"/>
    <dgm:cxn modelId="{F2548E4E-6C91-43C3-A47C-F91841074986}" type="presOf" srcId="{1B804286-8490-42C9-BD97-408F8054C3BA}" destId="{54E3E8EA-4BEC-4162-829B-ED8F36784951}" srcOrd="0" destOrd="0" presId="urn:microsoft.com/office/officeart/2005/8/layout/process2"/>
    <dgm:cxn modelId="{24F65AC7-EA95-4312-AAF9-D1BD3B64CF18}" type="presParOf" srcId="{2589F321-156A-46F4-961E-858F1C4D3C32}" destId="{5CA1E285-9D00-4604-8C84-0D03FF93AD37}" srcOrd="0" destOrd="0" presId="urn:microsoft.com/office/officeart/2005/8/layout/process2"/>
    <dgm:cxn modelId="{17DC1B45-FA3D-4813-B63C-E89F4E377783}" type="presParOf" srcId="{2589F321-156A-46F4-961E-858F1C4D3C32}" destId="{4A4B1571-45B7-4358-AEE0-E1DDFD94DA55}" srcOrd="1" destOrd="0" presId="urn:microsoft.com/office/officeart/2005/8/layout/process2"/>
    <dgm:cxn modelId="{FFA75980-30DA-4D86-A90D-A1D3962E89C0}" type="presParOf" srcId="{4A4B1571-45B7-4358-AEE0-E1DDFD94DA55}" destId="{2E297E45-B652-4A5C-8C02-719259E01F92}" srcOrd="0" destOrd="0" presId="urn:microsoft.com/office/officeart/2005/8/layout/process2"/>
    <dgm:cxn modelId="{8AB92299-1D05-4272-ABDB-AB50A4F3BB23}" type="presParOf" srcId="{2589F321-156A-46F4-961E-858F1C4D3C32}" destId="{54E3E8EA-4BEC-4162-829B-ED8F36784951}" srcOrd="2" destOrd="0" presId="urn:microsoft.com/office/officeart/2005/8/layout/process2"/>
    <dgm:cxn modelId="{6767CF68-1241-4445-AD3F-215EC9A1A471}" type="presParOf" srcId="{2589F321-156A-46F4-961E-858F1C4D3C32}" destId="{7E1786CF-6BC6-4FE3-B323-E7DFBB9BA57B}" srcOrd="3" destOrd="0" presId="urn:microsoft.com/office/officeart/2005/8/layout/process2"/>
    <dgm:cxn modelId="{99002020-0808-45E2-A3DE-3C087003A747}" type="presParOf" srcId="{7E1786CF-6BC6-4FE3-B323-E7DFBB9BA57B}" destId="{558099C1-6D3D-4298-BE42-06004586BF9E}" srcOrd="0" destOrd="0" presId="urn:microsoft.com/office/officeart/2005/8/layout/process2"/>
    <dgm:cxn modelId="{77E4817A-35EC-4299-B920-1DC50FED89E8}" type="presParOf" srcId="{2589F321-156A-46F4-961E-858F1C4D3C32}" destId="{35FEC535-BCD0-4FDC-A6AA-5811D0FEDE7F}" srcOrd="4" destOrd="0" presId="urn:microsoft.com/office/officeart/2005/8/layout/process2"/>
    <dgm:cxn modelId="{9D25148C-E56A-44CC-952E-051E4A76EFC4}" type="presParOf" srcId="{2589F321-156A-46F4-961E-858F1C4D3C32}" destId="{5ABBBF18-7501-4635-8121-53365DE88B4B}" srcOrd="5" destOrd="0" presId="urn:microsoft.com/office/officeart/2005/8/layout/process2"/>
    <dgm:cxn modelId="{7672EC5D-42F2-4B1B-8AF8-1F9EA63FEC3E}" type="presParOf" srcId="{5ABBBF18-7501-4635-8121-53365DE88B4B}" destId="{4E5BC71B-6E67-457A-AF74-1166C63404CA}" srcOrd="0" destOrd="0" presId="urn:microsoft.com/office/officeart/2005/8/layout/process2"/>
    <dgm:cxn modelId="{6E2FCE7E-440C-4559-B507-023D9F42F47C}" type="presParOf" srcId="{2589F321-156A-46F4-961E-858F1C4D3C32}" destId="{96C62F40-E2F9-4D7C-A700-55D191BA0918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FA58B-5D47-499D-AD75-9B2AEA2AF7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5607C-2324-4D1C-B706-0B9E49F888AF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1B53E645-4D21-46EA-AFC8-A97E5DAB0255}" type="parTrans" cxnId="{798A5EEF-6750-4BA8-97EB-643E86F84AD7}">
      <dgm:prSet/>
      <dgm:spPr/>
      <dgm:t>
        <a:bodyPr/>
        <a:lstStyle/>
        <a:p>
          <a:endParaRPr lang="en-US"/>
        </a:p>
      </dgm:t>
    </dgm:pt>
    <dgm:pt modelId="{576FAD62-1A12-4AA4-A860-68C5082DFCBF}" type="sibTrans" cxnId="{798A5EEF-6750-4BA8-97EB-643E86F84AD7}">
      <dgm:prSet/>
      <dgm:spPr/>
      <dgm:t>
        <a:bodyPr/>
        <a:lstStyle/>
        <a:p>
          <a:endParaRPr lang="en-US"/>
        </a:p>
      </dgm:t>
    </dgm:pt>
    <dgm:pt modelId="{F1EA4746-5092-4A23-AFC7-4BE55EBCF8F9}">
      <dgm:prSet phldrT="[Text]"/>
      <dgm:spPr/>
      <dgm:t>
        <a:bodyPr/>
        <a:lstStyle/>
        <a:p>
          <a:r>
            <a:rPr lang="en-US" dirty="0" smtClean="0"/>
            <a:t>Plastic mesh conveyor belt</a:t>
          </a:r>
          <a:endParaRPr lang="en-US" dirty="0"/>
        </a:p>
      </dgm:t>
    </dgm:pt>
    <dgm:pt modelId="{BF1F7203-992A-43C4-974D-EEB7B689346C}" type="parTrans" cxnId="{DBEEA629-7A48-42AF-A409-1AE3BD319854}">
      <dgm:prSet/>
      <dgm:spPr/>
      <dgm:t>
        <a:bodyPr/>
        <a:lstStyle/>
        <a:p>
          <a:endParaRPr lang="en-US"/>
        </a:p>
      </dgm:t>
    </dgm:pt>
    <dgm:pt modelId="{3981DBE1-EA84-42DC-96B3-E86C22BD4428}" type="sibTrans" cxnId="{DBEEA629-7A48-42AF-A409-1AE3BD319854}">
      <dgm:prSet/>
      <dgm:spPr/>
      <dgm:t>
        <a:bodyPr/>
        <a:lstStyle/>
        <a:p>
          <a:endParaRPr lang="en-US"/>
        </a:p>
      </dgm:t>
    </dgm:pt>
    <dgm:pt modelId="{890025B7-4174-4238-B27B-D8C11F9D9CA1}">
      <dgm:prSet phldrT="[Text]"/>
      <dgm:spPr/>
      <dgm:t>
        <a:bodyPr/>
        <a:lstStyle/>
        <a:p>
          <a:r>
            <a:rPr lang="en-US" dirty="0" smtClean="0"/>
            <a:t>Rubber conveyor belt</a:t>
          </a:r>
          <a:endParaRPr lang="en-US" dirty="0"/>
        </a:p>
      </dgm:t>
    </dgm:pt>
    <dgm:pt modelId="{C86D6A05-1E79-4369-BAC3-5D20E39C2AAC}" type="parTrans" cxnId="{C6C28E80-0D88-4E6C-B61F-86D62E5BF25B}">
      <dgm:prSet/>
      <dgm:spPr/>
      <dgm:t>
        <a:bodyPr/>
        <a:lstStyle/>
        <a:p>
          <a:endParaRPr lang="en-US"/>
        </a:p>
      </dgm:t>
    </dgm:pt>
    <dgm:pt modelId="{0CA0C54E-C1C0-46B2-BEA4-F01D0E8D8BA7}" type="sibTrans" cxnId="{C6C28E80-0D88-4E6C-B61F-86D62E5BF25B}">
      <dgm:prSet/>
      <dgm:spPr/>
      <dgm:t>
        <a:bodyPr/>
        <a:lstStyle/>
        <a:p>
          <a:endParaRPr lang="en-US"/>
        </a:p>
      </dgm:t>
    </dgm:pt>
    <dgm:pt modelId="{ACFB7AAB-DCE1-4658-A86A-6B3C386C21E8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A15EC73A-62D4-47C2-9D04-8F35307BD330}" type="parTrans" cxnId="{EFEBDF68-E5C5-4386-9A0E-CB2948A6C093}">
      <dgm:prSet/>
      <dgm:spPr/>
      <dgm:t>
        <a:bodyPr/>
        <a:lstStyle/>
        <a:p>
          <a:endParaRPr lang="en-US"/>
        </a:p>
      </dgm:t>
    </dgm:pt>
    <dgm:pt modelId="{CF5FE127-C70E-421A-89E3-C74877D7D0F9}" type="sibTrans" cxnId="{EFEBDF68-E5C5-4386-9A0E-CB2948A6C093}">
      <dgm:prSet/>
      <dgm:spPr/>
      <dgm:t>
        <a:bodyPr/>
        <a:lstStyle/>
        <a:p>
          <a:endParaRPr lang="en-US"/>
        </a:p>
      </dgm:t>
    </dgm:pt>
    <dgm:pt modelId="{64EE026D-7B99-4819-87D3-4DD94CA9FC9D}">
      <dgm:prSet phldrT="[Text]"/>
      <dgm:spPr/>
      <dgm:t>
        <a:bodyPr/>
        <a:lstStyle/>
        <a:p>
          <a:r>
            <a:rPr lang="en-US" dirty="0" smtClean="0"/>
            <a:t>US $10-500/Meter</a:t>
          </a:r>
          <a:endParaRPr lang="en-US" dirty="0"/>
        </a:p>
      </dgm:t>
    </dgm:pt>
    <dgm:pt modelId="{B120D553-B1DD-40F3-BEFD-63A09F9259DE}" type="parTrans" cxnId="{15B8E06A-20AE-4E29-AC80-F15784CD45B2}">
      <dgm:prSet/>
      <dgm:spPr/>
      <dgm:t>
        <a:bodyPr/>
        <a:lstStyle/>
        <a:p>
          <a:endParaRPr lang="en-US"/>
        </a:p>
      </dgm:t>
    </dgm:pt>
    <dgm:pt modelId="{498D5BFB-D872-42F6-B350-F94C6E79F717}" type="sibTrans" cxnId="{15B8E06A-20AE-4E29-AC80-F15784CD45B2}">
      <dgm:prSet/>
      <dgm:spPr/>
      <dgm:t>
        <a:bodyPr/>
        <a:lstStyle/>
        <a:p>
          <a:endParaRPr lang="en-US"/>
        </a:p>
      </dgm:t>
    </dgm:pt>
    <dgm:pt modelId="{F018B6AA-ADF4-4114-A183-E3AEE75FE9B1}">
      <dgm:prSet phldrT="[Text]"/>
      <dgm:spPr/>
      <dgm:t>
        <a:bodyPr/>
        <a:lstStyle/>
        <a:p>
          <a:r>
            <a:rPr lang="en-US" dirty="0" smtClean="0"/>
            <a:t>US $30-120/Meter</a:t>
          </a:r>
          <a:endParaRPr lang="en-US" dirty="0"/>
        </a:p>
      </dgm:t>
    </dgm:pt>
    <dgm:pt modelId="{3CFE727C-BC63-4801-805E-0DEF7BFD2F4A}" type="parTrans" cxnId="{38D12AD2-AA09-498F-9159-A0901EBB683F}">
      <dgm:prSet/>
      <dgm:spPr/>
      <dgm:t>
        <a:bodyPr/>
        <a:lstStyle/>
        <a:p>
          <a:endParaRPr lang="en-US"/>
        </a:p>
      </dgm:t>
    </dgm:pt>
    <dgm:pt modelId="{B0F3C2FE-4ED2-48E4-9E2D-47580ACD3ACD}" type="sibTrans" cxnId="{38D12AD2-AA09-498F-9159-A0901EBB683F}">
      <dgm:prSet/>
      <dgm:spPr/>
      <dgm:t>
        <a:bodyPr/>
        <a:lstStyle/>
        <a:p>
          <a:endParaRPr lang="en-US"/>
        </a:p>
      </dgm:t>
    </dgm:pt>
    <dgm:pt modelId="{CDF00AF3-10F6-453E-8F6D-BD325EF23CC3}">
      <dgm:prSet phldrT="[Text]"/>
      <dgm:spPr/>
      <dgm:t>
        <a:bodyPr/>
        <a:lstStyle/>
        <a:p>
          <a:r>
            <a:rPr lang="en-US" dirty="0" smtClean="0"/>
            <a:t>Transmission rubber conveyor belt</a:t>
          </a:r>
          <a:endParaRPr lang="en-US" dirty="0"/>
        </a:p>
      </dgm:t>
    </dgm:pt>
    <dgm:pt modelId="{23753E4C-89F6-468B-9E9E-2F142B34BB78}" type="parTrans" cxnId="{8161E396-4CBC-4597-9756-946439005CD4}">
      <dgm:prSet/>
      <dgm:spPr/>
      <dgm:t>
        <a:bodyPr/>
        <a:lstStyle/>
        <a:p>
          <a:endParaRPr lang="en-US"/>
        </a:p>
      </dgm:t>
    </dgm:pt>
    <dgm:pt modelId="{12C44FB4-5399-439C-8BA0-B07932A76E01}" type="sibTrans" cxnId="{8161E396-4CBC-4597-9756-946439005CD4}">
      <dgm:prSet/>
      <dgm:spPr/>
      <dgm:t>
        <a:bodyPr/>
        <a:lstStyle/>
        <a:p>
          <a:endParaRPr lang="en-US"/>
        </a:p>
      </dgm:t>
    </dgm:pt>
    <dgm:pt modelId="{1061B751-FF9C-45A2-95EC-60155BB2238C}">
      <dgm:prSet phldrT="[Text]"/>
      <dgm:spPr/>
      <dgm:t>
        <a:bodyPr/>
        <a:lstStyle/>
        <a:p>
          <a:r>
            <a:rPr lang="en-US" dirty="0" smtClean="0"/>
            <a:t>US $1-100/Meter</a:t>
          </a:r>
          <a:endParaRPr lang="en-US" dirty="0"/>
        </a:p>
      </dgm:t>
    </dgm:pt>
    <dgm:pt modelId="{0ABB96A9-7366-4906-88D5-6602265C2996}" type="parTrans" cxnId="{16026DD5-DE9A-4014-9F1E-10BB338E7E17}">
      <dgm:prSet/>
      <dgm:spPr/>
      <dgm:t>
        <a:bodyPr/>
        <a:lstStyle/>
        <a:p>
          <a:endParaRPr lang="en-US"/>
        </a:p>
      </dgm:t>
    </dgm:pt>
    <dgm:pt modelId="{2920CC48-4673-47CA-AE39-E55835F5FFB3}" type="sibTrans" cxnId="{16026DD5-DE9A-4014-9F1E-10BB338E7E17}">
      <dgm:prSet/>
      <dgm:spPr/>
      <dgm:t>
        <a:bodyPr/>
        <a:lstStyle/>
        <a:p>
          <a:endParaRPr lang="en-US"/>
        </a:p>
      </dgm:t>
    </dgm:pt>
    <dgm:pt modelId="{D7C7B2AC-3FD3-4AA4-9925-B46314A742BC}">
      <dgm:prSet phldrT="[Text]"/>
      <dgm:spPr/>
      <dgm:t>
        <a:bodyPr/>
        <a:lstStyle/>
        <a:p>
          <a:r>
            <a:rPr lang="en-US" dirty="0" smtClean="0"/>
            <a:t>Coal mine conveyor belt </a:t>
          </a:r>
          <a:endParaRPr lang="en-US" dirty="0"/>
        </a:p>
      </dgm:t>
    </dgm:pt>
    <dgm:pt modelId="{BBC270F7-6B1D-41BF-BAC1-DC4D5349D94E}" type="parTrans" cxnId="{C48BA143-B437-4A83-B710-3AB1E56EB55F}">
      <dgm:prSet/>
      <dgm:spPr/>
      <dgm:t>
        <a:bodyPr/>
        <a:lstStyle/>
        <a:p>
          <a:endParaRPr lang="en-US"/>
        </a:p>
      </dgm:t>
    </dgm:pt>
    <dgm:pt modelId="{DA10AE92-B0E7-4AD0-B7A2-C59E49D20ED0}" type="sibTrans" cxnId="{C48BA143-B437-4A83-B710-3AB1E56EB55F}">
      <dgm:prSet/>
      <dgm:spPr/>
      <dgm:t>
        <a:bodyPr/>
        <a:lstStyle/>
        <a:p>
          <a:endParaRPr lang="en-US"/>
        </a:p>
      </dgm:t>
    </dgm:pt>
    <dgm:pt modelId="{DB00F62E-EF40-4896-9C27-E7B44D00D1CD}">
      <dgm:prSet phldrT="[Text]"/>
      <dgm:spPr/>
      <dgm:t>
        <a:bodyPr/>
        <a:lstStyle/>
        <a:p>
          <a:r>
            <a:rPr lang="en-US" dirty="0" smtClean="0"/>
            <a:t>US $1-10000/Roll</a:t>
          </a:r>
          <a:endParaRPr lang="en-US" dirty="0"/>
        </a:p>
      </dgm:t>
    </dgm:pt>
    <dgm:pt modelId="{51DD7EBA-070A-44D0-8F97-DC6FF362E115}" type="parTrans" cxnId="{BCB98041-4CF4-434B-87DB-D1DFF949856F}">
      <dgm:prSet/>
      <dgm:spPr/>
      <dgm:t>
        <a:bodyPr/>
        <a:lstStyle/>
        <a:p>
          <a:endParaRPr lang="en-US"/>
        </a:p>
      </dgm:t>
    </dgm:pt>
    <dgm:pt modelId="{75983630-3F73-448A-AB87-260E8D179A7E}" type="sibTrans" cxnId="{BCB98041-4CF4-434B-87DB-D1DFF949856F}">
      <dgm:prSet/>
      <dgm:spPr/>
      <dgm:t>
        <a:bodyPr/>
        <a:lstStyle/>
        <a:p>
          <a:endParaRPr lang="en-US"/>
        </a:p>
      </dgm:t>
    </dgm:pt>
    <dgm:pt modelId="{1E828E32-8428-4C9A-9E2D-78179546C690}">
      <dgm:prSet phldrT="[Text]"/>
      <dgm:spPr/>
      <dgm:t>
        <a:bodyPr/>
        <a:lstStyle/>
        <a:p>
          <a:endParaRPr lang="en-US" dirty="0"/>
        </a:p>
      </dgm:t>
    </dgm:pt>
    <dgm:pt modelId="{C1CE8410-7189-4A61-A4F3-C8A5751EBC5A}" type="parTrans" cxnId="{655DD358-E751-4F62-AAFB-B5EC1D463398}">
      <dgm:prSet/>
      <dgm:spPr/>
      <dgm:t>
        <a:bodyPr/>
        <a:lstStyle/>
        <a:p>
          <a:endParaRPr lang="en-US"/>
        </a:p>
      </dgm:t>
    </dgm:pt>
    <dgm:pt modelId="{CAE88768-B3FF-4E38-8B72-660BBAF19975}" type="sibTrans" cxnId="{655DD358-E751-4F62-AAFB-B5EC1D463398}">
      <dgm:prSet/>
      <dgm:spPr/>
      <dgm:t>
        <a:bodyPr/>
        <a:lstStyle/>
        <a:p>
          <a:endParaRPr lang="en-US"/>
        </a:p>
      </dgm:t>
    </dgm:pt>
    <dgm:pt modelId="{8266B05A-C3CF-4C0D-AC4E-C82EF0076B9C}">
      <dgm:prSet phldrT="[Text]"/>
      <dgm:spPr/>
      <dgm:t>
        <a:bodyPr/>
        <a:lstStyle/>
        <a:p>
          <a:r>
            <a:rPr lang="en-US" dirty="0" smtClean="0"/>
            <a:t>Oil resistant conveyor belt</a:t>
          </a:r>
          <a:endParaRPr lang="en-US" dirty="0"/>
        </a:p>
      </dgm:t>
    </dgm:pt>
    <dgm:pt modelId="{1E5D46E5-4AC8-436B-A36B-39F432137AE4}" type="parTrans" cxnId="{5BBAAD95-7970-4F9F-AACB-E7BCA20FC3B8}">
      <dgm:prSet/>
      <dgm:spPr/>
      <dgm:t>
        <a:bodyPr/>
        <a:lstStyle/>
        <a:p>
          <a:endParaRPr lang="en-US"/>
        </a:p>
      </dgm:t>
    </dgm:pt>
    <dgm:pt modelId="{635A4FD2-4C30-4252-85BE-49A44BF27147}" type="sibTrans" cxnId="{5BBAAD95-7970-4F9F-AACB-E7BCA20FC3B8}">
      <dgm:prSet/>
      <dgm:spPr/>
      <dgm:t>
        <a:bodyPr/>
        <a:lstStyle/>
        <a:p>
          <a:endParaRPr lang="en-US"/>
        </a:p>
      </dgm:t>
    </dgm:pt>
    <dgm:pt modelId="{B68C1AC6-FEF4-481C-812F-66D45785634B}">
      <dgm:prSet phldrT="[Text]"/>
      <dgm:spPr/>
      <dgm:t>
        <a:bodyPr/>
        <a:lstStyle/>
        <a:p>
          <a:r>
            <a:rPr lang="en-US" dirty="0" smtClean="0"/>
            <a:t>US $1-100/Meter</a:t>
          </a:r>
          <a:endParaRPr lang="en-US" dirty="0"/>
        </a:p>
      </dgm:t>
    </dgm:pt>
    <dgm:pt modelId="{CAF07E91-043E-4D0B-A1E4-B3736BAE8A6F}" type="parTrans" cxnId="{B823D057-CA19-4EF4-8F1B-9B7216114B29}">
      <dgm:prSet/>
      <dgm:spPr/>
      <dgm:t>
        <a:bodyPr/>
        <a:lstStyle/>
        <a:p>
          <a:endParaRPr lang="en-US"/>
        </a:p>
      </dgm:t>
    </dgm:pt>
    <dgm:pt modelId="{21930A85-C96E-4503-9BAF-274886E03BF0}" type="sibTrans" cxnId="{B823D057-CA19-4EF4-8F1B-9B7216114B29}">
      <dgm:prSet/>
      <dgm:spPr/>
      <dgm:t>
        <a:bodyPr/>
        <a:lstStyle/>
        <a:p>
          <a:endParaRPr lang="en-US"/>
        </a:p>
      </dgm:t>
    </dgm:pt>
    <dgm:pt modelId="{C18BD55B-FE69-49B1-BED0-B11EAAA2DC14}">
      <dgm:prSet phldrT="[Text]"/>
      <dgm:spPr/>
      <dgm:t>
        <a:bodyPr/>
        <a:lstStyle/>
        <a:p>
          <a:endParaRPr lang="en-US" dirty="0"/>
        </a:p>
      </dgm:t>
    </dgm:pt>
    <dgm:pt modelId="{AA920081-7185-4213-ADDF-5290467CA0EE}" type="parTrans" cxnId="{94544885-1266-44F7-8C33-A6074EE26376}">
      <dgm:prSet/>
      <dgm:spPr/>
      <dgm:t>
        <a:bodyPr/>
        <a:lstStyle/>
        <a:p>
          <a:endParaRPr lang="en-US"/>
        </a:p>
      </dgm:t>
    </dgm:pt>
    <dgm:pt modelId="{0B3DA94F-708F-4042-B108-3EC14A8810E1}" type="sibTrans" cxnId="{94544885-1266-44F7-8C33-A6074EE26376}">
      <dgm:prSet/>
      <dgm:spPr/>
      <dgm:t>
        <a:bodyPr/>
        <a:lstStyle/>
        <a:p>
          <a:endParaRPr lang="en-US"/>
        </a:p>
      </dgm:t>
    </dgm:pt>
    <dgm:pt modelId="{18D7114C-D9CF-4C61-85CB-D7C69F39CA90}">
      <dgm:prSet phldrT="[Text]"/>
      <dgm:spPr/>
      <dgm:t>
        <a:bodyPr/>
        <a:lstStyle/>
        <a:p>
          <a:endParaRPr lang="en-US" dirty="0"/>
        </a:p>
      </dgm:t>
    </dgm:pt>
    <dgm:pt modelId="{160CE8DD-C5A2-4FEF-9588-D27DCF76902A}" type="parTrans" cxnId="{47F13DB8-D3BF-4B81-8B70-212E5D05B139}">
      <dgm:prSet/>
      <dgm:spPr/>
      <dgm:t>
        <a:bodyPr/>
        <a:lstStyle/>
        <a:p>
          <a:endParaRPr lang="en-US"/>
        </a:p>
      </dgm:t>
    </dgm:pt>
    <dgm:pt modelId="{368E6041-E2AE-4202-8560-31B8310636B0}" type="sibTrans" cxnId="{47F13DB8-D3BF-4B81-8B70-212E5D05B139}">
      <dgm:prSet/>
      <dgm:spPr/>
      <dgm:t>
        <a:bodyPr/>
        <a:lstStyle/>
        <a:p>
          <a:endParaRPr lang="en-US"/>
        </a:p>
      </dgm:t>
    </dgm:pt>
    <dgm:pt modelId="{CBD92D88-9E4F-4D5D-BADB-864133E2B94F}">
      <dgm:prSet phldrT="[Text]"/>
      <dgm:spPr/>
      <dgm:t>
        <a:bodyPr/>
        <a:lstStyle/>
        <a:p>
          <a:endParaRPr lang="en-US" dirty="0"/>
        </a:p>
      </dgm:t>
    </dgm:pt>
    <dgm:pt modelId="{97D0C723-792E-4F69-9F5E-B5781A0ED106}" type="parTrans" cxnId="{EED04459-C82B-4769-A83A-CE12C46B1A07}">
      <dgm:prSet/>
      <dgm:spPr/>
      <dgm:t>
        <a:bodyPr/>
        <a:lstStyle/>
        <a:p>
          <a:endParaRPr lang="en-US"/>
        </a:p>
      </dgm:t>
    </dgm:pt>
    <dgm:pt modelId="{7DD2E02A-E01B-4865-B117-36714E214DB8}" type="sibTrans" cxnId="{EED04459-C82B-4769-A83A-CE12C46B1A07}">
      <dgm:prSet/>
      <dgm:spPr/>
      <dgm:t>
        <a:bodyPr/>
        <a:lstStyle/>
        <a:p>
          <a:endParaRPr lang="en-US"/>
        </a:p>
      </dgm:t>
    </dgm:pt>
    <dgm:pt modelId="{33C9AB87-55FE-4B7F-ADCB-974932679C2D}">
      <dgm:prSet phldrT="[Text]"/>
      <dgm:spPr/>
      <dgm:t>
        <a:bodyPr/>
        <a:lstStyle/>
        <a:p>
          <a:endParaRPr lang="en-US" dirty="0"/>
        </a:p>
      </dgm:t>
    </dgm:pt>
    <dgm:pt modelId="{239BB3E8-E41E-4294-AE5C-FC6113A49E57}" type="parTrans" cxnId="{89CAEAED-D77C-4EEE-9CC6-70AE0643B26B}">
      <dgm:prSet/>
      <dgm:spPr/>
      <dgm:t>
        <a:bodyPr/>
        <a:lstStyle/>
        <a:p>
          <a:endParaRPr lang="en-US"/>
        </a:p>
      </dgm:t>
    </dgm:pt>
    <dgm:pt modelId="{6EA0F166-081B-44F7-B261-06736E59A6C4}" type="sibTrans" cxnId="{89CAEAED-D77C-4EEE-9CC6-70AE0643B26B}">
      <dgm:prSet/>
      <dgm:spPr/>
      <dgm:t>
        <a:bodyPr/>
        <a:lstStyle/>
        <a:p>
          <a:endParaRPr lang="en-US"/>
        </a:p>
      </dgm:t>
    </dgm:pt>
    <dgm:pt modelId="{E9BE07C0-CB0E-4089-BA57-1E1784D53DEA}" type="pres">
      <dgm:prSet presAssocID="{4C4FA58B-5D47-499D-AD75-9B2AEA2AF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780AA-B280-4438-B7A2-37E8E0843B15}" type="pres">
      <dgm:prSet presAssocID="{40A5607C-2324-4D1C-B706-0B9E49F888AF}" presName="composite" presStyleCnt="0"/>
      <dgm:spPr/>
    </dgm:pt>
    <dgm:pt modelId="{C515B418-7774-44B2-8BB7-DE0A4EC48F6B}" type="pres">
      <dgm:prSet presAssocID="{40A5607C-2324-4D1C-B706-0B9E49F888AF}" presName="parTx" presStyleLbl="alignNode1" presStyleIdx="0" presStyleCnt="2" custScaleX="138636" custLinFactNeighborX="-283" custLinFactNeighborY="-12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85ED3-9287-42B9-B0D1-8517E6459DE9}" type="pres">
      <dgm:prSet presAssocID="{40A5607C-2324-4D1C-B706-0B9E49F888AF}" presName="desTx" presStyleLbl="alignAccFollowNode1" presStyleIdx="0" presStyleCnt="2" custScaleX="138796" custLinFactNeighborX="-3434" custLinFactNeighborY="-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C949A-67E1-4B0A-A1F2-4F653A63E55F}" type="pres">
      <dgm:prSet presAssocID="{576FAD62-1A12-4AA4-A860-68C5082DFCBF}" presName="space" presStyleCnt="0"/>
      <dgm:spPr/>
    </dgm:pt>
    <dgm:pt modelId="{9CA18E31-1D6F-4333-8494-24031D09C91C}" type="pres">
      <dgm:prSet presAssocID="{ACFB7AAB-DCE1-4658-A86A-6B3C386C21E8}" presName="composite" presStyleCnt="0"/>
      <dgm:spPr/>
    </dgm:pt>
    <dgm:pt modelId="{282ABC97-47AC-4441-93EE-76717938AB07}" type="pres">
      <dgm:prSet presAssocID="{ACFB7AAB-DCE1-4658-A86A-6B3C386C21E8}" presName="parTx" presStyleLbl="alignNode1" presStyleIdx="1" presStyleCnt="2" custScaleX="139156" custLinFactNeighborX="-16513" custLinFactNeighborY="-12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AA8E6-9248-4EF5-96D1-BE62686B4AB7}" type="pres">
      <dgm:prSet presAssocID="{ACFB7AAB-DCE1-4658-A86A-6B3C386C21E8}" presName="desTx" presStyleLbl="alignAccFollowNode1" presStyleIdx="1" presStyleCnt="2" custScaleX="144040" custLinFactNeighborX="-17425" custLinFactNeighborY="-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28E80-0D88-4E6C-B61F-86D62E5BF25B}" srcId="{40A5607C-2324-4D1C-B706-0B9E49F888AF}" destId="{890025B7-4174-4238-B27B-D8C11F9D9CA1}" srcOrd="1" destOrd="0" parTransId="{C86D6A05-1E79-4369-BAC3-5D20E39C2AAC}" sibTransId="{0CA0C54E-C1C0-46B2-BEA4-F01D0E8D8BA7}"/>
    <dgm:cxn modelId="{BBFD09E1-F860-4410-BC4A-945778D80A82}" type="presOf" srcId="{33C9AB87-55FE-4B7F-ADCB-974932679C2D}" destId="{01985ED3-9287-42B9-B0D1-8517E6459DE9}" srcOrd="0" destOrd="2" presId="urn:microsoft.com/office/officeart/2005/8/layout/hList1"/>
    <dgm:cxn modelId="{89CAEAED-D77C-4EEE-9CC6-70AE0643B26B}" srcId="{40A5607C-2324-4D1C-B706-0B9E49F888AF}" destId="{33C9AB87-55FE-4B7F-ADCB-974932679C2D}" srcOrd="2" destOrd="0" parTransId="{239BB3E8-E41E-4294-AE5C-FC6113A49E57}" sibTransId="{6EA0F166-081B-44F7-B261-06736E59A6C4}"/>
    <dgm:cxn modelId="{BA12FDEC-4B8C-4067-9764-1FA62E550453}" type="presOf" srcId="{B68C1AC6-FEF4-481C-812F-66D45785634B}" destId="{78FAA8E6-9248-4EF5-96D1-BE62686B4AB7}" srcOrd="0" destOrd="7" presId="urn:microsoft.com/office/officeart/2005/8/layout/hList1"/>
    <dgm:cxn modelId="{5BBAAD95-7970-4F9F-AACB-E7BCA20FC3B8}" srcId="{40A5607C-2324-4D1C-B706-0B9E49F888AF}" destId="{8266B05A-C3CF-4C0D-AC4E-C82EF0076B9C}" srcOrd="5" destOrd="0" parTransId="{1E5D46E5-4AC8-436B-A36B-39F432137AE4}" sibTransId="{635A4FD2-4C30-4252-85BE-49A44BF27147}"/>
    <dgm:cxn modelId="{16026DD5-DE9A-4014-9F1E-10BB338E7E17}" srcId="{ACFB7AAB-DCE1-4658-A86A-6B3C386C21E8}" destId="{1061B751-FF9C-45A2-95EC-60155BB2238C}" srcOrd="3" destOrd="0" parTransId="{0ABB96A9-7366-4906-88D5-6602265C2996}" sibTransId="{2920CC48-4673-47CA-AE39-E55835F5FFB3}"/>
    <dgm:cxn modelId="{753FC620-0212-495D-A594-AA68ABFAE0FB}" type="presOf" srcId="{F018B6AA-ADF4-4114-A183-E3AEE75FE9B1}" destId="{78FAA8E6-9248-4EF5-96D1-BE62686B4AB7}" srcOrd="0" destOrd="1" presId="urn:microsoft.com/office/officeart/2005/8/layout/hList1"/>
    <dgm:cxn modelId="{BCB98041-4CF4-434B-87DB-D1DFF949856F}" srcId="{ACFB7AAB-DCE1-4658-A86A-6B3C386C21E8}" destId="{DB00F62E-EF40-4896-9C27-E7B44D00D1CD}" srcOrd="5" destOrd="0" parTransId="{51DD7EBA-070A-44D0-8F97-DC6FF362E115}" sibTransId="{75983630-3F73-448A-AB87-260E8D179A7E}"/>
    <dgm:cxn modelId="{3C2C124A-ED42-42BE-B022-C3A51D5AA9A5}" type="presOf" srcId="{4C4FA58B-5D47-499D-AD75-9B2AEA2AF739}" destId="{E9BE07C0-CB0E-4089-BA57-1E1784D53DEA}" srcOrd="0" destOrd="0" presId="urn:microsoft.com/office/officeart/2005/8/layout/hList1"/>
    <dgm:cxn modelId="{AAE04BC6-7C10-4D2A-BAF4-4930F4AC9EA1}" type="presOf" srcId="{64EE026D-7B99-4819-87D3-4DD94CA9FC9D}" destId="{78FAA8E6-9248-4EF5-96D1-BE62686B4AB7}" srcOrd="0" destOrd="0" presId="urn:microsoft.com/office/officeart/2005/8/layout/hList1"/>
    <dgm:cxn modelId="{798A5EEF-6750-4BA8-97EB-643E86F84AD7}" srcId="{4C4FA58B-5D47-499D-AD75-9B2AEA2AF739}" destId="{40A5607C-2324-4D1C-B706-0B9E49F888AF}" srcOrd="0" destOrd="0" parTransId="{1B53E645-4D21-46EA-AFC8-A97E5DAB0255}" sibTransId="{576FAD62-1A12-4AA4-A860-68C5082DFCBF}"/>
    <dgm:cxn modelId="{EFEBDF68-E5C5-4386-9A0E-CB2948A6C093}" srcId="{4C4FA58B-5D47-499D-AD75-9B2AEA2AF739}" destId="{ACFB7AAB-DCE1-4658-A86A-6B3C386C21E8}" srcOrd="1" destOrd="0" parTransId="{A15EC73A-62D4-47C2-9D04-8F35307BD330}" sibTransId="{CF5FE127-C70E-421A-89E3-C74877D7D0F9}"/>
    <dgm:cxn modelId="{C48BA143-B437-4A83-B710-3AB1E56EB55F}" srcId="{40A5607C-2324-4D1C-B706-0B9E49F888AF}" destId="{D7C7B2AC-3FD3-4AA4-9925-B46314A742BC}" srcOrd="4" destOrd="0" parTransId="{BBC270F7-6B1D-41BF-BAC1-DC4D5349D94E}" sibTransId="{DA10AE92-B0E7-4AD0-B7A2-C59E49D20ED0}"/>
    <dgm:cxn modelId="{B823D057-CA19-4EF4-8F1B-9B7216114B29}" srcId="{ACFB7AAB-DCE1-4658-A86A-6B3C386C21E8}" destId="{B68C1AC6-FEF4-481C-812F-66D45785634B}" srcOrd="7" destOrd="0" parTransId="{CAF07E91-043E-4D0B-A1E4-B3736BAE8A6F}" sibTransId="{21930A85-C96E-4503-9BAF-274886E03BF0}"/>
    <dgm:cxn modelId="{71AA5EEC-AAAF-4174-9B1D-020744F0B307}" type="presOf" srcId="{40A5607C-2324-4D1C-B706-0B9E49F888AF}" destId="{C515B418-7774-44B2-8BB7-DE0A4EC48F6B}" srcOrd="0" destOrd="0" presId="urn:microsoft.com/office/officeart/2005/8/layout/hList1"/>
    <dgm:cxn modelId="{655DD358-E751-4F62-AAFB-B5EC1D463398}" srcId="{ACFB7AAB-DCE1-4658-A86A-6B3C386C21E8}" destId="{1E828E32-8428-4C9A-9E2D-78179546C690}" srcOrd="8" destOrd="0" parTransId="{C1CE8410-7189-4A61-A4F3-C8A5751EBC5A}" sibTransId="{CAE88768-B3FF-4E38-8B72-660BBAF19975}"/>
    <dgm:cxn modelId="{DBEEA629-7A48-42AF-A409-1AE3BD319854}" srcId="{40A5607C-2324-4D1C-B706-0B9E49F888AF}" destId="{F1EA4746-5092-4A23-AFC7-4BE55EBCF8F9}" srcOrd="0" destOrd="0" parTransId="{BF1F7203-992A-43C4-974D-EEB7B689346C}" sibTransId="{3981DBE1-EA84-42DC-96B3-E86C22BD4428}"/>
    <dgm:cxn modelId="{492A052C-F865-425F-9F42-6002808DBDAD}" type="presOf" srcId="{DB00F62E-EF40-4896-9C27-E7B44D00D1CD}" destId="{78FAA8E6-9248-4EF5-96D1-BE62686B4AB7}" srcOrd="0" destOrd="5" presId="urn:microsoft.com/office/officeart/2005/8/layout/hList1"/>
    <dgm:cxn modelId="{BF10FD77-7F24-4430-A6DA-74DA3E9F7082}" type="presOf" srcId="{8266B05A-C3CF-4C0D-AC4E-C82EF0076B9C}" destId="{01985ED3-9287-42B9-B0D1-8517E6459DE9}" srcOrd="0" destOrd="5" presId="urn:microsoft.com/office/officeart/2005/8/layout/hList1"/>
    <dgm:cxn modelId="{202A0547-883B-4D3C-BA23-7FCB3760FBC0}" type="presOf" srcId="{F1EA4746-5092-4A23-AFC7-4BE55EBCF8F9}" destId="{01985ED3-9287-42B9-B0D1-8517E6459DE9}" srcOrd="0" destOrd="0" presId="urn:microsoft.com/office/officeart/2005/8/layout/hList1"/>
    <dgm:cxn modelId="{762808DC-40B5-47FE-B743-AAC2E09AE7B5}" type="presOf" srcId="{C18BD55B-FE69-49B1-BED0-B11EAAA2DC14}" destId="{78FAA8E6-9248-4EF5-96D1-BE62686B4AB7}" srcOrd="0" destOrd="2" presId="urn:microsoft.com/office/officeart/2005/8/layout/hList1"/>
    <dgm:cxn modelId="{15B8E06A-20AE-4E29-AC80-F15784CD45B2}" srcId="{ACFB7AAB-DCE1-4658-A86A-6B3C386C21E8}" destId="{64EE026D-7B99-4819-87D3-4DD94CA9FC9D}" srcOrd="0" destOrd="0" parTransId="{B120D553-B1DD-40F3-BEFD-63A09F9259DE}" sibTransId="{498D5BFB-D872-42F6-B350-F94C6E79F717}"/>
    <dgm:cxn modelId="{8161E396-4CBC-4597-9756-946439005CD4}" srcId="{40A5607C-2324-4D1C-B706-0B9E49F888AF}" destId="{CDF00AF3-10F6-453E-8F6D-BD325EF23CC3}" srcOrd="3" destOrd="0" parTransId="{23753E4C-89F6-468B-9E9E-2F142B34BB78}" sibTransId="{12C44FB4-5399-439C-8BA0-B07932A76E01}"/>
    <dgm:cxn modelId="{9B304412-5E2E-446E-B23F-9D42E6CAFBB6}" type="presOf" srcId="{890025B7-4174-4238-B27B-D8C11F9D9CA1}" destId="{01985ED3-9287-42B9-B0D1-8517E6459DE9}" srcOrd="0" destOrd="1" presId="urn:microsoft.com/office/officeart/2005/8/layout/hList1"/>
    <dgm:cxn modelId="{7DA78C73-F26D-49BF-9796-AD7A6A69A297}" type="presOf" srcId="{D7C7B2AC-3FD3-4AA4-9925-B46314A742BC}" destId="{01985ED3-9287-42B9-B0D1-8517E6459DE9}" srcOrd="0" destOrd="4" presId="urn:microsoft.com/office/officeart/2005/8/layout/hList1"/>
    <dgm:cxn modelId="{47F13DB8-D3BF-4B81-8B70-212E5D05B139}" srcId="{ACFB7AAB-DCE1-4658-A86A-6B3C386C21E8}" destId="{18D7114C-D9CF-4C61-85CB-D7C69F39CA90}" srcOrd="4" destOrd="0" parTransId="{160CE8DD-C5A2-4FEF-9588-D27DCF76902A}" sibTransId="{368E6041-E2AE-4202-8560-31B8310636B0}"/>
    <dgm:cxn modelId="{B4924F91-C939-423D-86F6-BFD04EFBC514}" type="presOf" srcId="{1E828E32-8428-4C9A-9E2D-78179546C690}" destId="{78FAA8E6-9248-4EF5-96D1-BE62686B4AB7}" srcOrd="0" destOrd="8" presId="urn:microsoft.com/office/officeart/2005/8/layout/hList1"/>
    <dgm:cxn modelId="{C61D9BFE-6E2E-4709-AC18-9916BC51FAD3}" type="presOf" srcId="{1061B751-FF9C-45A2-95EC-60155BB2238C}" destId="{78FAA8E6-9248-4EF5-96D1-BE62686B4AB7}" srcOrd="0" destOrd="3" presId="urn:microsoft.com/office/officeart/2005/8/layout/hList1"/>
    <dgm:cxn modelId="{EED04459-C82B-4769-A83A-CE12C46B1A07}" srcId="{ACFB7AAB-DCE1-4658-A86A-6B3C386C21E8}" destId="{CBD92D88-9E4F-4D5D-BADB-864133E2B94F}" srcOrd="6" destOrd="0" parTransId="{97D0C723-792E-4F69-9F5E-B5781A0ED106}" sibTransId="{7DD2E02A-E01B-4865-B117-36714E214DB8}"/>
    <dgm:cxn modelId="{94544885-1266-44F7-8C33-A6074EE26376}" srcId="{ACFB7AAB-DCE1-4658-A86A-6B3C386C21E8}" destId="{C18BD55B-FE69-49B1-BED0-B11EAAA2DC14}" srcOrd="2" destOrd="0" parTransId="{AA920081-7185-4213-ADDF-5290467CA0EE}" sibTransId="{0B3DA94F-708F-4042-B108-3EC14A8810E1}"/>
    <dgm:cxn modelId="{10508EE9-D566-49EA-9CE2-9A6126B8677E}" type="presOf" srcId="{CBD92D88-9E4F-4D5D-BADB-864133E2B94F}" destId="{78FAA8E6-9248-4EF5-96D1-BE62686B4AB7}" srcOrd="0" destOrd="6" presId="urn:microsoft.com/office/officeart/2005/8/layout/hList1"/>
    <dgm:cxn modelId="{451A2EF6-A583-4B4C-9398-C3E4C3FA4D11}" type="presOf" srcId="{18D7114C-D9CF-4C61-85CB-D7C69F39CA90}" destId="{78FAA8E6-9248-4EF5-96D1-BE62686B4AB7}" srcOrd="0" destOrd="4" presId="urn:microsoft.com/office/officeart/2005/8/layout/hList1"/>
    <dgm:cxn modelId="{38D12AD2-AA09-498F-9159-A0901EBB683F}" srcId="{ACFB7AAB-DCE1-4658-A86A-6B3C386C21E8}" destId="{F018B6AA-ADF4-4114-A183-E3AEE75FE9B1}" srcOrd="1" destOrd="0" parTransId="{3CFE727C-BC63-4801-805E-0DEF7BFD2F4A}" sibTransId="{B0F3C2FE-4ED2-48E4-9E2D-47580ACD3ACD}"/>
    <dgm:cxn modelId="{D67E6AA9-AB99-42C6-A787-3DFE4875BBD5}" type="presOf" srcId="{CDF00AF3-10F6-453E-8F6D-BD325EF23CC3}" destId="{01985ED3-9287-42B9-B0D1-8517E6459DE9}" srcOrd="0" destOrd="3" presId="urn:microsoft.com/office/officeart/2005/8/layout/hList1"/>
    <dgm:cxn modelId="{6942892F-1A6C-4663-ACF3-20785DE129EF}" type="presOf" srcId="{ACFB7AAB-DCE1-4658-A86A-6B3C386C21E8}" destId="{282ABC97-47AC-4441-93EE-76717938AB07}" srcOrd="0" destOrd="0" presId="urn:microsoft.com/office/officeart/2005/8/layout/hList1"/>
    <dgm:cxn modelId="{B3D2773B-CE90-453B-AAB6-5D99C0FEA2FF}" type="presParOf" srcId="{E9BE07C0-CB0E-4089-BA57-1E1784D53DEA}" destId="{9D4780AA-B280-4438-B7A2-37E8E0843B15}" srcOrd="0" destOrd="0" presId="urn:microsoft.com/office/officeart/2005/8/layout/hList1"/>
    <dgm:cxn modelId="{59774CEB-EE72-4CA2-BDD0-B19570723E87}" type="presParOf" srcId="{9D4780AA-B280-4438-B7A2-37E8E0843B15}" destId="{C515B418-7774-44B2-8BB7-DE0A4EC48F6B}" srcOrd="0" destOrd="0" presId="urn:microsoft.com/office/officeart/2005/8/layout/hList1"/>
    <dgm:cxn modelId="{6734B0D9-C62F-4DCC-8D3E-869A97543A85}" type="presParOf" srcId="{9D4780AA-B280-4438-B7A2-37E8E0843B15}" destId="{01985ED3-9287-42B9-B0D1-8517E6459DE9}" srcOrd="1" destOrd="0" presId="urn:microsoft.com/office/officeart/2005/8/layout/hList1"/>
    <dgm:cxn modelId="{EF353BA6-56CE-41A4-B7E7-74564D482393}" type="presParOf" srcId="{E9BE07C0-CB0E-4089-BA57-1E1784D53DEA}" destId="{183C949A-67E1-4B0A-A1F2-4F653A63E55F}" srcOrd="1" destOrd="0" presId="urn:microsoft.com/office/officeart/2005/8/layout/hList1"/>
    <dgm:cxn modelId="{4475C47C-1B19-4ECE-8261-6A295A62E47D}" type="presParOf" srcId="{E9BE07C0-CB0E-4089-BA57-1E1784D53DEA}" destId="{9CA18E31-1D6F-4333-8494-24031D09C91C}" srcOrd="2" destOrd="0" presId="urn:microsoft.com/office/officeart/2005/8/layout/hList1"/>
    <dgm:cxn modelId="{346480E6-A1F7-4226-976A-7EFA9BEBF96B}" type="presParOf" srcId="{9CA18E31-1D6F-4333-8494-24031D09C91C}" destId="{282ABC97-47AC-4441-93EE-76717938AB07}" srcOrd="0" destOrd="0" presId="urn:microsoft.com/office/officeart/2005/8/layout/hList1"/>
    <dgm:cxn modelId="{FBE7A116-62DD-4306-AA22-04DFEB2105C0}" type="presParOf" srcId="{9CA18E31-1D6F-4333-8494-24031D09C91C}" destId="{78FAA8E6-9248-4EF5-96D1-BE62686B4AB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1E285-9D00-4604-8C84-0D03FF93AD37}">
      <dsp:nvSpPr>
        <dsp:cNvPr id="0" name=""/>
        <dsp:cNvSpPr/>
      </dsp:nvSpPr>
      <dsp:spPr>
        <a:xfrm>
          <a:off x="3223920" y="2547"/>
          <a:ext cx="1705559" cy="9475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Drying of fabric</a:t>
          </a:r>
          <a:endParaRPr lang="en-US" sz="2100" kern="1200" dirty="0"/>
        </a:p>
      </dsp:txBody>
      <dsp:txXfrm>
        <a:off x="3223920" y="2547"/>
        <a:ext cx="1705559" cy="947533"/>
      </dsp:txXfrm>
    </dsp:sp>
    <dsp:sp modelId="{4A4B1571-45B7-4358-AEE0-E1DDFD94DA55}">
      <dsp:nvSpPr>
        <dsp:cNvPr id="0" name=""/>
        <dsp:cNvSpPr/>
      </dsp:nvSpPr>
      <dsp:spPr>
        <a:xfrm rot="5400000">
          <a:off x="3899037" y="973768"/>
          <a:ext cx="355324" cy="426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5400000">
        <a:off x="3899037" y="973768"/>
        <a:ext cx="355324" cy="426389"/>
      </dsp:txXfrm>
    </dsp:sp>
    <dsp:sp modelId="{54E3E8EA-4BEC-4162-829B-ED8F36784951}">
      <dsp:nvSpPr>
        <dsp:cNvPr id="0" name=""/>
        <dsp:cNvSpPr/>
      </dsp:nvSpPr>
      <dsp:spPr>
        <a:xfrm>
          <a:off x="3223920" y="1423846"/>
          <a:ext cx="1705559" cy="9475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Frictioning</a:t>
          </a:r>
          <a:r>
            <a:rPr lang="en-US" sz="2100" kern="1200" dirty="0" smtClean="0"/>
            <a:t> &amp; Topping</a:t>
          </a:r>
          <a:endParaRPr lang="en-US" sz="2100" kern="1200" dirty="0"/>
        </a:p>
      </dsp:txBody>
      <dsp:txXfrm>
        <a:off x="3223920" y="1423846"/>
        <a:ext cx="1705559" cy="947533"/>
      </dsp:txXfrm>
    </dsp:sp>
    <dsp:sp modelId="{7E1786CF-6BC6-4FE3-B323-E7DFBB9BA57B}">
      <dsp:nvSpPr>
        <dsp:cNvPr id="0" name=""/>
        <dsp:cNvSpPr/>
      </dsp:nvSpPr>
      <dsp:spPr>
        <a:xfrm rot="5400000">
          <a:off x="3899037" y="2395068"/>
          <a:ext cx="355324" cy="426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5400000">
        <a:off x="3899037" y="2395068"/>
        <a:ext cx="355324" cy="426389"/>
      </dsp:txXfrm>
    </dsp:sp>
    <dsp:sp modelId="{35FEC535-BCD0-4FDC-A6AA-5811D0FEDE7F}">
      <dsp:nvSpPr>
        <dsp:cNvPr id="0" name=""/>
        <dsp:cNvSpPr/>
      </dsp:nvSpPr>
      <dsp:spPr>
        <a:xfrm>
          <a:off x="3223920" y="2845146"/>
          <a:ext cx="1705559" cy="9475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Belt building</a:t>
          </a:r>
          <a:endParaRPr lang="en-US" sz="2100" kern="1200" dirty="0"/>
        </a:p>
      </dsp:txBody>
      <dsp:txXfrm>
        <a:off x="3223920" y="2845146"/>
        <a:ext cx="1705559" cy="947533"/>
      </dsp:txXfrm>
    </dsp:sp>
    <dsp:sp modelId="{5ABBBF18-7501-4635-8121-53365DE88B4B}">
      <dsp:nvSpPr>
        <dsp:cNvPr id="0" name=""/>
        <dsp:cNvSpPr/>
      </dsp:nvSpPr>
      <dsp:spPr>
        <a:xfrm rot="5400000">
          <a:off x="3899037" y="3816367"/>
          <a:ext cx="355324" cy="426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5400000">
        <a:off x="3899037" y="3816367"/>
        <a:ext cx="355324" cy="426389"/>
      </dsp:txXfrm>
    </dsp:sp>
    <dsp:sp modelId="{96C62F40-E2F9-4D7C-A700-55D191BA0918}">
      <dsp:nvSpPr>
        <dsp:cNvPr id="0" name=""/>
        <dsp:cNvSpPr/>
      </dsp:nvSpPr>
      <dsp:spPr>
        <a:xfrm>
          <a:off x="3223920" y="4266445"/>
          <a:ext cx="1705559" cy="9475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Vulcunisation</a:t>
          </a:r>
          <a:endParaRPr lang="en-US" sz="2100" kern="1200" dirty="0"/>
        </a:p>
      </dsp:txBody>
      <dsp:txXfrm>
        <a:off x="3223920" y="4266445"/>
        <a:ext cx="1705559" cy="9475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5B418-7774-44B2-8BB7-DE0A4EC48F6B}">
      <dsp:nvSpPr>
        <dsp:cNvPr id="0" name=""/>
        <dsp:cNvSpPr/>
      </dsp:nvSpPr>
      <dsp:spPr>
        <a:xfrm>
          <a:off x="4" y="2"/>
          <a:ext cx="319862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</a:t>
          </a:r>
          <a:endParaRPr lang="en-US" sz="2000" kern="1200" dirty="0"/>
        </a:p>
      </dsp:txBody>
      <dsp:txXfrm>
        <a:off x="4" y="2"/>
        <a:ext cx="3198620" cy="576000"/>
      </dsp:txXfrm>
    </dsp:sp>
    <dsp:sp modelId="{01985ED3-9287-42B9-B0D1-8517E6459DE9}">
      <dsp:nvSpPr>
        <dsp:cNvPr id="0" name=""/>
        <dsp:cNvSpPr/>
      </dsp:nvSpPr>
      <dsp:spPr>
        <a:xfrm>
          <a:off x="0" y="609610"/>
          <a:ext cx="3202312" cy="3945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Plastic mesh conveyor belt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Rubber conveyor belt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Transmission rubber conveyor belt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Coal mine conveyor belt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Oil resistant conveyor belt</a:t>
          </a:r>
          <a:endParaRPr lang="en-US" sz="2000" kern="1200" dirty="0"/>
        </a:p>
      </dsp:txBody>
      <dsp:txXfrm>
        <a:off x="0" y="609610"/>
        <a:ext cx="3202312" cy="3945649"/>
      </dsp:txXfrm>
    </dsp:sp>
    <dsp:sp modelId="{282ABC97-47AC-4441-93EE-76717938AB07}">
      <dsp:nvSpPr>
        <dsp:cNvPr id="0" name=""/>
        <dsp:cNvSpPr/>
      </dsp:nvSpPr>
      <dsp:spPr>
        <a:xfrm>
          <a:off x="3205362" y="2"/>
          <a:ext cx="3210618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</a:t>
          </a:r>
          <a:endParaRPr lang="en-US" sz="2000" kern="1200" dirty="0"/>
        </a:p>
      </dsp:txBody>
      <dsp:txXfrm>
        <a:off x="3205362" y="2"/>
        <a:ext cx="3210618" cy="576000"/>
      </dsp:txXfrm>
    </dsp:sp>
    <dsp:sp modelId="{78FAA8E6-9248-4EF5-96D1-BE62686B4AB7}">
      <dsp:nvSpPr>
        <dsp:cNvPr id="0" name=""/>
        <dsp:cNvSpPr/>
      </dsp:nvSpPr>
      <dsp:spPr>
        <a:xfrm>
          <a:off x="3127978" y="619711"/>
          <a:ext cx="3323302" cy="3945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 $10-500/Meter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 $30-120/Meter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 $1-100/Meter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 $1-10000/Roll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 $1-100/Meter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127978" y="619711"/>
        <a:ext cx="3323302" cy="3945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A20A-6D83-4D20-B083-8D6FFE6FCC32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1009-C736-4CB1-BD8B-3AAB88B44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E53D56-BE6D-4E17-B5F4-978150588DC4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CC2314-2361-43BA-80A3-6B0AAA2E3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12" descr="stock-footage-animation-of-cardboard-boxes-on-a-conveyor-belt-loopabl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hanicalengineeringblog.com/wp-content/uploads/2011/07/01-cross-section-of-belt-belt-cover-grades-belt-splicing-synthetic-conveyor-belting-carcass-nylo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HagleyBeltDrive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://en.wikipedia.org/wiki/File:Keilriemen-V-Belt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CONVEYOR AND TRANSMISSION BELTS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VISHAL V. NIKAM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MRUNMAYI N. BANDEKAR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SHEETAL S. MISAL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t>Skims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1388"/>
          </a:xfrm>
        </p:spPr>
        <p:txBody>
          <a:bodyPr/>
          <a:lstStyle/>
          <a:p>
            <a:r>
              <a:rPr lang="en-US" smtClean="0"/>
              <a:t>Rubber, PVC or urethane layers</a:t>
            </a:r>
          </a:p>
          <a:p>
            <a:r>
              <a:rPr lang="en-US" smtClean="0"/>
              <a:t>It has imp contribution</a:t>
            </a:r>
          </a:p>
          <a:p>
            <a:r>
              <a:rPr lang="en-US" smtClean="0"/>
              <a:t>Improper or marginal skims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" name="Picture 4" descr="Barracuda_Drum_Skimmer_clip_image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3048000"/>
            <a:ext cx="5105400" cy="36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t>C</a:t>
            </a:r>
            <a:r>
              <a:rPr/>
              <a:t>overs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0985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In order to protect carcass</a:t>
            </a:r>
          </a:p>
          <a:p>
            <a:r>
              <a:rPr lang="en-US" smtClean="0"/>
              <a:t>Increases its desirable properties</a:t>
            </a:r>
          </a:p>
          <a:p>
            <a:r>
              <a:rPr lang="en-US" smtClean="0"/>
              <a:t>Life of belt depend on cover</a:t>
            </a:r>
          </a:p>
          <a:p>
            <a:r>
              <a:rPr lang="en-US" smtClean="0"/>
              <a:t>Material used for cover</a:t>
            </a:r>
          </a:p>
          <a:p>
            <a:r>
              <a:rPr lang="en-US" smtClean="0"/>
              <a:t>Cover is of two layers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95400"/>
            <a:ext cx="1966913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mtClean="0"/>
              <a:t>Steel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en-US" dirty="0" smtClean="0"/>
              <a:t>Two layers</a:t>
            </a:r>
          </a:p>
          <a:p>
            <a:r>
              <a:rPr lang="en-US" dirty="0" smtClean="0"/>
              <a:t>steel cord</a:t>
            </a:r>
          </a:p>
          <a:p>
            <a:r>
              <a:rPr lang="en-US" dirty="0" err="1" smtClean="0"/>
              <a:t>Strenght</a:t>
            </a:r>
            <a:endParaRPr lang="en-US" dirty="0" smtClean="0"/>
          </a:p>
          <a:p>
            <a:r>
              <a:rPr lang="en-US" dirty="0" smtClean="0"/>
              <a:t>Elongation</a:t>
            </a:r>
          </a:p>
          <a:p>
            <a:endParaRPr lang="en-US" dirty="0" smtClean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3305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t>Manufacturing </a:t>
            </a:r>
            <a:endParaRPr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12874"/>
          <a:ext cx="8153400" cy="521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1E285-9D00-4604-8C84-0D03FF93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5CA1E285-9D00-4604-8C84-0D03FF93A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B1571-45B7-4358-AEE0-E1DDFD94D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4A4B1571-45B7-4358-AEE0-E1DDFD94D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3E8EA-4BEC-4162-829B-ED8F36784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4E3E8EA-4BEC-4162-829B-ED8F36784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786CF-6BC6-4FE3-B323-E7DFBB9BA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7E1786CF-6BC6-4FE3-B323-E7DFBB9BA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EC535-BCD0-4FDC-A6AA-5811D0FE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5FEC535-BCD0-4FDC-A6AA-5811D0FED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BBF18-7501-4635-8121-53365DE88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5ABBBF18-7501-4635-8121-53365DE88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62F40-E2F9-4D7C-A700-55D191BA0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6C62F40-E2F9-4D7C-A700-55D191BA0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t>Drying of fabric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151188"/>
          </a:xfrm>
        </p:spPr>
        <p:txBody>
          <a:bodyPr rtlCol="0">
            <a:normAutofit fontScale="92500" lnSpcReduction="10000"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lang="en-US" dirty="0" smtClean="0"/>
              <a:t>To avoid blowing of laminates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en-US" dirty="0" smtClean="0"/>
              <a:t>Passage of fabric</a:t>
            </a:r>
          </a:p>
          <a:p>
            <a:pPr marL="514350" indent="-514350" defTabSz="9143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Steam heated roller</a:t>
            </a:r>
          </a:p>
          <a:p>
            <a:pPr marL="514350" indent="-514350" defTabSz="9143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Speed-15m/min</a:t>
            </a:r>
          </a:p>
          <a:p>
            <a:pPr marL="514350" indent="-514350" defTabSz="9143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Temperature-115°c</a:t>
            </a:r>
          </a:p>
          <a:p>
            <a:pPr marL="514350" indent="-514350" defTabSz="9143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Moistue</a:t>
            </a:r>
            <a:r>
              <a:rPr lang="en-US" dirty="0" smtClean="0"/>
              <a:t> level-1%</a:t>
            </a:r>
            <a:endParaRPr lang="en-US" dirty="0"/>
          </a:p>
        </p:txBody>
      </p:sp>
      <p:pic>
        <p:nvPicPr>
          <p:cNvPr id="4" name="Picture 3" descr="fluke013.jpg"/>
          <p:cNvPicPr>
            <a:picLocks noChangeAspect="1"/>
          </p:cNvPicPr>
          <p:nvPr/>
        </p:nvPicPr>
        <p:blipFill>
          <a:blip r:embed="rId2" cstate="print"/>
          <a:srcRect l="38060" t="2000"/>
          <a:stretch>
            <a:fillRect/>
          </a:stretch>
        </p:blipFill>
        <p:spPr bwMode="auto">
          <a:xfrm>
            <a:off x="6553200" y="1447800"/>
            <a:ext cx="197643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err="1"/>
              <a:t>Frictioning</a:t>
            </a:r>
            <a:r>
              <a:t> &amp; Topping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09850"/>
          </a:xfrm>
        </p:spPr>
        <p:txBody>
          <a:bodyPr/>
          <a:lstStyle/>
          <a:p>
            <a:r>
              <a:rPr lang="en-US" smtClean="0"/>
              <a:t>Fabric should be hot</a:t>
            </a:r>
          </a:p>
          <a:p>
            <a:r>
              <a:rPr lang="en-US" smtClean="0"/>
              <a:t>3 or 4 bowl rubber calender</a:t>
            </a:r>
          </a:p>
          <a:p>
            <a:r>
              <a:rPr lang="en-US" smtClean="0"/>
              <a:t>Light weight fabrics- friction coated</a:t>
            </a:r>
          </a:p>
          <a:p>
            <a:r>
              <a:rPr lang="en-US" smtClean="0"/>
              <a:t>Heavier fabrics- topped or skim coated</a:t>
            </a:r>
          </a:p>
          <a:p>
            <a:endParaRPr lang="en-US" smtClean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64820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229600" cy="685800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chemeClr val="tx1"/>
                </a:solidFill>
                <a:latin typeface="Georgia" pitchFamily="18" charset="0"/>
              </a:rPr>
              <a:t>CALENDERING AND COATING</a:t>
            </a:r>
            <a:br>
              <a:rPr lang="en-US" b="1" i="1" u="sng" smtClean="0">
                <a:solidFill>
                  <a:schemeClr val="tx1"/>
                </a:solidFill>
                <a:latin typeface="Georgia" pitchFamily="18" charset="0"/>
              </a:rPr>
            </a:br>
            <a:endParaRPr lang="en-US" b="1" i="1" u="sng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3558" name="Picture 6" descr="Cal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28600" y="14478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latin typeface="Georgia" pitchFamily="18" charset="0"/>
              </a:rPr>
              <a:t>OVER HERE 3 ROLLES REVOLVE IN OPPOSITE DIRECTIONS DUE TO WHICH THE RUBBER IS PRESSED TO THE CONVEYOR BELT FABRIC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0"/>
            <a:ext cx="8229600" cy="685800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u="sng" dirty="0" smtClean="0">
                <a:solidFill>
                  <a:schemeClr val="tx1"/>
                </a:solidFill>
                <a:latin typeface="Georgia" pitchFamily="18" charset="0"/>
              </a:rPr>
              <a:t>BUILDING:</a:t>
            </a:r>
            <a:r>
              <a:rPr lang="en-US" sz="5400" b="1" i="1" u="sng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Georgia" pitchFamily="18" charset="0"/>
              </a:rPr>
              <a:t>A CONVEYOR BELT CONSISTS OF NUMBER OF TEXTILE PLIES AND COVER  ON BOTH THE SIDES.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Georgia" pitchFamily="18" charset="0"/>
              </a:rPr>
              <a:t>  BUILDING TABLE PROCESSES NOS. OF STATIONS WHERE THE FABRIC ROLLS ARE LOADED. CARCASS IS THEN BUILT BY LAMINATING THE OTHER REQUIRED PLIES.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Georgia" pitchFamily="18" charset="0"/>
              </a:rPr>
              <a:t> AFTER BUILDING THE BELT IS PASSED THROUGH DUSTING POWDER WHICH ACTS AS A SEPARATOR.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defTabSz="914363" fontAlgn="auto">
              <a:spcAft>
                <a:spcPts val="0"/>
              </a:spcAft>
              <a:defRPr/>
            </a:pPr>
            <a:r>
              <a:rPr lang="en-US" sz="48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VULCANIZATION / CURING: </a:t>
            </a:r>
          </a:p>
          <a:p>
            <a:pPr marL="457200" indent="-457200" defTabSz="914363" fontAlgn="auto">
              <a:spcAft>
                <a:spcPts val="0"/>
              </a:spcAft>
              <a:defRPr/>
            </a:pPr>
            <a:endParaRPr lang="en-US" b="1" u="sng" dirty="0" smtClean="0">
              <a:latin typeface="Algerian" pitchFamily="82" charset="0"/>
            </a:endParaRPr>
          </a:p>
          <a:p>
            <a:pPr defTabSz="914363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Calend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048000" cy="1828800"/>
          </a:xfrm>
          <a:prstGeom prst="rect">
            <a:avLst/>
          </a:prstGeom>
          <a:ln w="3810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www.best-b2b.com/userimg/973/984-1/rotary-curing-machine-2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524000"/>
            <a:ext cx="3505200" cy="1676400"/>
          </a:xfrm>
          <a:prstGeom prst="rect">
            <a:avLst/>
          </a:prstGeom>
          <a:ln w="3810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1000" y="3048001"/>
            <a:ext cx="762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 chemical </a:t>
            </a:r>
            <a:r>
              <a:rPr lang="en-US" sz="3200" dirty="0"/>
              <a:t>process for converting rubber or related polymers into more durable materials via the addition of sulfur or other equivalent "curatives." </a:t>
            </a:r>
            <a:endParaRPr lang="en-US" sz="32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Done either by a press or a </a:t>
            </a:r>
            <a:r>
              <a:rPr lang="en-US" sz="3200" dirty="0" err="1" smtClean="0">
                <a:latin typeface="Calibri" pitchFamily="34" charset="0"/>
              </a:rPr>
              <a:t>continous</a:t>
            </a:r>
            <a:r>
              <a:rPr lang="en-US" sz="3200" dirty="0" smtClean="0">
                <a:latin typeface="Calibri" pitchFamily="34" charset="0"/>
              </a:rPr>
              <a:t> drum curing machine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E</a:t>
            </a:r>
            <a:r>
              <a:rPr dirty="0" smtClean="0"/>
              <a:t>ffect of </a:t>
            </a:r>
            <a:r>
              <a:rPr dirty="0" err="1" smtClean="0"/>
              <a:t>V</a:t>
            </a:r>
            <a:r>
              <a:rPr lang="en-US" dirty="0" err="1" smtClean="0"/>
              <a:t>u</a:t>
            </a:r>
            <a:r>
              <a:rPr dirty="0" err="1" smtClean="0"/>
              <a:t>lc</a:t>
            </a:r>
            <a:r>
              <a:rPr lang="en-US" dirty="0" err="1" smtClean="0"/>
              <a:t>a</a:t>
            </a:r>
            <a:r>
              <a:rPr dirty="0" err="1" smtClean="0"/>
              <a:t>nisation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43000"/>
            <a:ext cx="4953000" cy="350520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None/>
            </a:pPr>
            <a:r>
              <a:rPr lang="en-US" sz="2500" dirty="0" smtClean="0"/>
              <a:t>Figure ‑ Effect of vulcanization on rubber molecules: (1) raw rubber, and (2) vulcanized (cross ‑linked ) rubber. Variations of (2) include: (a) soft rubber, low degree of cross‑ linking; and (b) hard rubber, high degree of cross ‑ linking</a:t>
            </a:r>
          </a:p>
        </p:txBody>
      </p:sp>
      <p:pic>
        <p:nvPicPr>
          <p:cNvPr id="16388" name="Picture 5" descr="C:\My Documents\Books\Mfg01Images\7928D_Wiley\Groover\Fund Of Modern Manufacturing\jpeg_art\ch14_jpeg\w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770" y="1219200"/>
            <a:ext cx="40342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724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 </a:t>
            </a:r>
            <a:r>
              <a:rPr lang="en-US" sz="3200" dirty="0">
                <a:latin typeface="+mn-lt"/>
              </a:rPr>
              <a:t>Vulcanized materials are less sticky and have superior mechanical properties.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Conveyor belts generally are composed of three main components:</a:t>
            </a:r>
          </a:p>
          <a:p>
            <a:r>
              <a:rPr lang="en-US" dirty="0" smtClean="0"/>
              <a:t>1. Carcass</a:t>
            </a:r>
          </a:p>
          <a:p>
            <a:r>
              <a:rPr lang="en-US" dirty="0" smtClean="0"/>
              <a:t>2. Skims</a:t>
            </a:r>
          </a:p>
          <a:p>
            <a:r>
              <a:rPr lang="en-US" dirty="0" smtClean="0"/>
              <a:t>3. Covers </a:t>
            </a:r>
          </a:p>
        </p:txBody>
      </p:sp>
      <p:pic>
        <p:nvPicPr>
          <p:cNvPr id="4" name="Picture 4" descr="Conveyor Bel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533400" y="257174"/>
            <a:ext cx="392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1-cross section of belt-belt cover grades-belt splicing-synthetic conveyor belting-carcass-nylon belts-capron belts-pernol belts-belt fabric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100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FORECAST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953000" cy="5181600"/>
          </a:xfrm>
        </p:spPr>
        <p:txBody>
          <a:bodyPr anchor="ctr">
            <a:noAutofit/>
          </a:bodyPr>
          <a:lstStyle/>
          <a:p>
            <a:r>
              <a:rPr lang="en-US" sz="2400" dirty="0" smtClean="0"/>
              <a:t>Market </a:t>
            </a:r>
            <a:r>
              <a:rPr lang="en-US" sz="2400" dirty="0"/>
              <a:t>forecasts show the long term outlook &amp; trends for </a:t>
            </a:r>
            <a:r>
              <a:rPr lang="en-US" sz="2400" dirty="0" smtClean="0"/>
              <a:t> </a:t>
            </a:r>
            <a:r>
              <a:rPr lang="en-US" sz="2400" dirty="0"/>
              <a:t>Belt Manufacturing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highly </a:t>
            </a:r>
            <a:r>
              <a:rPr lang="en-US" sz="2400" dirty="0"/>
              <a:t>demanded in the market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Belt manufactures responded with product that confirm to new size and weight demands of automotive market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Content Placeholder 4" descr="market forecast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1828800"/>
            <a:ext cx="35052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"/>
            <a:ext cx="8400288" cy="1143000"/>
          </a:xfrm>
        </p:spPr>
        <p:txBody>
          <a:bodyPr/>
          <a:lstStyle/>
          <a:p>
            <a:pPr algn="ctr"/>
            <a:r>
              <a:rPr lang="en-US" dirty="0" smtClean="0"/>
              <a:t>COSTING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1143000" y="1600200"/>
          <a:ext cx="68580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2296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</a:t>
            </a:r>
            <a:r>
              <a:rPr lang="en-US" sz="3600" b="1" i="1" u="sng" dirty="0" smtClean="0">
                <a:solidFill>
                  <a:schemeClr val="tx1"/>
                </a:solidFill>
                <a:latin typeface="Georgia" pitchFamily="18" charset="0"/>
              </a:rPr>
              <a:t>SCOPE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u="sng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Georgia" pitchFamily="18" charset="0"/>
              </a:rPr>
              <a:t>FUTURE MARKET POTENTIAL OF CONVEYOR  &amp; TRANSMISSION BELTS IS LINKED TO NEW PROJECTS LIKELY TO BE SET UP OR EXPANSION OF THE EXISTING PROJECTS.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Georgia" pitchFamily="18" charset="0"/>
              </a:rPr>
              <a:t>THE MARKET FOR CONVEYOR BELT IS EXPECTED TO INCREASE AT THE RATE OF 5-10% PER ANNUM INCLUDING THE REPLACEMENT MARKET. ACCORDINGLY, THE MARKET POTENTIAL FOR CONVEYOR BELTS ESTIMATED TO INCREASE.</a:t>
            </a:r>
            <a:endParaRPr lang="en-US" sz="28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5450">
            <a:off x="462165" y="257465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THANK YOU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Types of conveyor belts</a:t>
            </a:r>
            <a:endParaRPr lang="en-US" dirty="0"/>
          </a:p>
        </p:txBody>
      </p:sp>
      <p:pic>
        <p:nvPicPr>
          <p:cNvPr id="8" name="Content Placeholder 7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199" y="685801"/>
            <a:ext cx="4724399" cy="2203205"/>
          </a:xfrm>
        </p:spPr>
      </p:pic>
      <p:pic>
        <p:nvPicPr>
          <p:cNvPr id="9" name="Picture 8" descr="2009710114830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297529"/>
            <a:ext cx="4198667" cy="3560471"/>
          </a:xfrm>
          <a:prstGeom prst="rect">
            <a:avLst/>
          </a:prstGeom>
        </p:spPr>
      </p:pic>
      <p:pic>
        <p:nvPicPr>
          <p:cNvPr id="10" name="Picture 9" descr="China_Multi_ply_fabric_conveyor_belt20118111723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352800"/>
            <a:ext cx="3251200" cy="2438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46339" y="1828800"/>
            <a:ext cx="244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Single ply conveyor belt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6172200"/>
            <a:ext cx="241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/>
              <a:t>Multi-ply conveyor belt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Fibers used in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Cotton</a:t>
            </a:r>
          </a:p>
          <a:p>
            <a:r>
              <a:rPr lang="en-US" dirty="0" smtClean="0"/>
              <a:t>Rayon</a:t>
            </a:r>
          </a:p>
          <a:p>
            <a:r>
              <a:rPr lang="en-US" dirty="0" smtClean="0"/>
              <a:t>Glass</a:t>
            </a:r>
          </a:p>
          <a:p>
            <a:r>
              <a:rPr lang="en-US" dirty="0" smtClean="0"/>
              <a:t>Nylon</a:t>
            </a:r>
          </a:p>
          <a:p>
            <a:r>
              <a:rPr lang="en-US" dirty="0" smtClean="0"/>
              <a:t>Polyester</a:t>
            </a:r>
          </a:p>
          <a:p>
            <a:r>
              <a:rPr lang="en-US" dirty="0" smtClean="0"/>
              <a:t>Steel</a:t>
            </a:r>
          </a:p>
          <a:p>
            <a:r>
              <a:rPr lang="en-US" dirty="0" smtClean="0"/>
              <a:t>Kevlar</a:t>
            </a:r>
          </a:p>
        </p:txBody>
      </p:sp>
      <p:pic>
        <p:nvPicPr>
          <p:cNvPr id="4" name="Picture 3" descr="China_chopped_glass_fiber201011261632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362201"/>
            <a:ext cx="2286000" cy="1295400"/>
          </a:xfrm>
          <a:prstGeom prst="rect">
            <a:avLst/>
          </a:prstGeom>
        </p:spPr>
      </p:pic>
      <p:pic>
        <p:nvPicPr>
          <p:cNvPr id="5" name="Picture 4" descr="Kevlar_fi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105400"/>
            <a:ext cx="2057400" cy="1524000"/>
          </a:xfrm>
          <a:prstGeom prst="rect">
            <a:avLst/>
          </a:prstGeom>
        </p:spPr>
      </p:pic>
      <p:pic>
        <p:nvPicPr>
          <p:cNvPr id="6" name="Picture 5" descr="ny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335606"/>
            <a:ext cx="2324728" cy="1245794"/>
          </a:xfrm>
          <a:prstGeom prst="rect">
            <a:avLst/>
          </a:prstGeom>
        </p:spPr>
      </p:pic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762000"/>
            <a:ext cx="2209800" cy="1676400"/>
          </a:xfrm>
          <a:prstGeom prst="rect">
            <a:avLst/>
          </a:prstGeom>
        </p:spPr>
      </p:pic>
      <p:pic>
        <p:nvPicPr>
          <p:cNvPr id="8" name="Picture 7" descr="Rayon-Fib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990600"/>
            <a:ext cx="2971800" cy="1219200"/>
          </a:xfrm>
          <a:prstGeom prst="rect">
            <a:avLst/>
          </a:prstGeom>
        </p:spPr>
      </p:pic>
      <p:pic>
        <p:nvPicPr>
          <p:cNvPr id="10" name="Picture 9" descr="Regenerated_Polyester_Fib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3828744"/>
            <a:ext cx="2209800" cy="1200456"/>
          </a:xfrm>
          <a:prstGeom prst="rect">
            <a:avLst/>
          </a:prstGeom>
        </p:spPr>
      </p:pic>
      <p:pic>
        <p:nvPicPr>
          <p:cNvPr id="11" name="Picture 10" descr="stainless_steel_fiber_fabr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3657601"/>
            <a:ext cx="2286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required for ideal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High Strength,</a:t>
            </a:r>
          </a:p>
          <a:p>
            <a:pPr lvl="0"/>
            <a:r>
              <a:rPr lang="en-US" dirty="0" smtClean="0"/>
              <a:t>Low self weight,</a:t>
            </a:r>
          </a:p>
          <a:p>
            <a:pPr lvl="0"/>
            <a:r>
              <a:rPr lang="en-US" dirty="0" smtClean="0"/>
              <a:t>Small specific elongation,</a:t>
            </a:r>
          </a:p>
          <a:p>
            <a:pPr lvl="0"/>
            <a:r>
              <a:rPr lang="en-US" dirty="0" smtClean="0"/>
              <a:t>High Flexibility,</a:t>
            </a:r>
          </a:p>
          <a:p>
            <a:pPr lvl="0"/>
            <a:r>
              <a:rPr lang="en-US" dirty="0" smtClean="0"/>
              <a:t>High resistivity to ply separation</a:t>
            </a:r>
          </a:p>
          <a:p>
            <a:pPr lvl="0"/>
            <a:r>
              <a:rPr lang="en-US" dirty="0" smtClean="0"/>
              <a:t>Low hygroscopic</a:t>
            </a:r>
          </a:p>
          <a:p>
            <a:pPr lvl="0"/>
            <a:r>
              <a:rPr lang="en-US" dirty="0" smtClean="0"/>
              <a:t>Long service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Types of belts:</a:t>
            </a:r>
          </a:p>
          <a:p>
            <a:r>
              <a:rPr lang="en-US" dirty="0" smtClean="0"/>
              <a:t>Flat belt</a:t>
            </a:r>
          </a:p>
          <a:p>
            <a:r>
              <a:rPr lang="en-US" dirty="0" smtClean="0"/>
              <a:t>V-Belt</a:t>
            </a:r>
          </a:p>
          <a:p>
            <a:r>
              <a:rPr lang="en-US" dirty="0" smtClean="0"/>
              <a:t>Ropes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and usages</a:t>
            </a:r>
            <a:endParaRPr lang="en-US" dirty="0"/>
          </a:p>
        </p:txBody>
      </p:sp>
      <p:pic>
        <p:nvPicPr>
          <p:cNvPr id="4" name="Content Placeholder 3" descr="http://upload.wikimedia.org/wikipedia/commons/thumb/7/73/HagleyBeltDrive01.jpg/220px-HagleyBeltDrive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200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upload.wikimedia.org/wikipedia/commons/thumb/4/42/Keilriemen-V-Belt.png/220px-Keilriemen-V-Belt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71600"/>
            <a:ext cx="3581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0077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3810000"/>
            <a:ext cx="33337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b="1"/>
              <a:t>Belt Construction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953000"/>
          </a:xfrm>
        </p:spPr>
        <p:txBody>
          <a:bodyPr rtlCol="0"/>
          <a:lstStyle/>
          <a:p>
            <a:pPr defTabSz="914363" fontAlgn="auto">
              <a:spcAft>
                <a:spcPts val="0"/>
              </a:spcAft>
              <a:defRPr/>
            </a:pPr>
            <a:r>
              <a:rPr lang="en-US" dirty="0" smtClean="0"/>
              <a:t>Conveyor belt is made up of 3 layers:</a:t>
            </a:r>
          </a:p>
          <a:p>
            <a:pPr marL="514350" indent="-514350" defTabSz="9143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Carcass</a:t>
            </a:r>
          </a:p>
          <a:p>
            <a:pPr marL="514350" indent="-514350" defTabSz="9143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Skim</a:t>
            </a:r>
          </a:p>
          <a:p>
            <a:pPr marL="514350" indent="-514350" defTabSz="9143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Covers</a:t>
            </a:r>
          </a:p>
          <a:p>
            <a:pPr marL="514350" indent="-514350" defTabSz="914363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pic>
        <p:nvPicPr>
          <p:cNvPr id="5" name="Picture 4" descr="ConstructionFDA0105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888" y="1295400"/>
            <a:ext cx="48371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http://www.bombayharbor.com/productImage/0226491001267773214/Ep_Rubber_Conveyor_Belt.jpg"/>
          <p:cNvPicPr>
            <a:picLocks/>
          </p:cNvPicPr>
          <p:nvPr/>
        </p:nvPicPr>
        <p:blipFill>
          <a:blip r:embed="rId3" cstate="print"/>
          <a:srcRect t="25319" b="26154"/>
          <a:stretch>
            <a:fillRect/>
          </a:stretch>
        </p:blipFill>
        <p:spPr bwMode="auto">
          <a:xfrm>
            <a:off x="2819400" y="4495800"/>
            <a:ext cx="6172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t>Carcass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05400" cy="28561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Reinforcement inside the conveyor belt</a:t>
            </a:r>
          </a:p>
          <a:p>
            <a:r>
              <a:rPr lang="en-US" dirty="0" smtClean="0"/>
              <a:t>Rating by the max. operating tension</a:t>
            </a:r>
          </a:p>
          <a:p>
            <a:r>
              <a:rPr lang="en-US" dirty="0" smtClean="0"/>
              <a:t>Weave is used in fabric construction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35050"/>
            <a:ext cx="35814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530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CONVEYOR AND TRANSMISSION BELTS</vt:lpstr>
      <vt:lpstr>                         Introduction</vt:lpstr>
      <vt:lpstr>Types of conveyor belts</vt:lpstr>
      <vt:lpstr>Fibers used in belts</vt:lpstr>
      <vt:lpstr>Properties required for ideal belts</vt:lpstr>
      <vt:lpstr>Transmission belts</vt:lpstr>
      <vt:lpstr>Features and usages</vt:lpstr>
      <vt:lpstr>Belt Construction</vt:lpstr>
      <vt:lpstr>Carcass</vt:lpstr>
      <vt:lpstr>Skims</vt:lpstr>
      <vt:lpstr>Covers </vt:lpstr>
      <vt:lpstr>Steel</vt:lpstr>
      <vt:lpstr>Manufacturing </vt:lpstr>
      <vt:lpstr>Drying of fabric</vt:lpstr>
      <vt:lpstr>Frictioning &amp; Topping</vt:lpstr>
      <vt:lpstr>Slide 16</vt:lpstr>
      <vt:lpstr>Slide 17</vt:lpstr>
      <vt:lpstr>VULCANISATION</vt:lpstr>
      <vt:lpstr>Effect of Vulcanisation </vt:lpstr>
      <vt:lpstr>MARKET FORECAST</vt:lpstr>
      <vt:lpstr>COSTING</vt:lpstr>
      <vt:lpstr>Slide 22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CONVEYOR AND TRANSMISSION BELTS</dc:title>
  <dc:creator>Aai</dc:creator>
  <cp:lastModifiedBy>Guest</cp:lastModifiedBy>
  <cp:revision>82</cp:revision>
  <dcterms:created xsi:type="dcterms:W3CDTF">2012-04-11T20:05:38Z</dcterms:created>
  <dcterms:modified xsi:type="dcterms:W3CDTF">2012-04-17T17:09:42Z</dcterms:modified>
</cp:coreProperties>
</file>