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Lst>
  <p:notesMasterIdLst>
    <p:notesMasterId r:id="rId52"/>
  </p:notesMasterIdLst>
  <p:handoutMasterIdLst>
    <p:handoutMasterId r:id="rId53"/>
  </p:handoutMasterIdLst>
  <p:sldIdLst>
    <p:sldId id="507" r:id="rId3"/>
    <p:sldId id="593" r:id="rId4"/>
    <p:sldId id="584" r:id="rId5"/>
    <p:sldId id="492" r:id="rId6"/>
    <p:sldId id="597" r:id="rId7"/>
    <p:sldId id="598" r:id="rId8"/>
    <p:sldId id="596" r:id="rId9"/>
    <p:sldId id="594" r:id="rId10"/>
    <p:sldId id="605" r:id="rId11"/>
    <p:sldId id="606" r:id="rId12"/>
    <p:sldId id="599" r:id="rId13"/>
    <p:sldId id="607" r:id="rId14"/>
    <p:sldId id="600" r:id="rId15"/>
    <p:sldId id="601" r:id="rId16"/>
    <p:sldId id="602" r:id="rId17"/>
    <p:sldId id="603" r:id="rId18"/>
    <p:sldId id="604" r:id="rId19"/>
    <p:sldId id="614" r:id="rId20"/>
    <p:sldId id="608" r:id="rId21"/>
    <p:sldId id="615" r:id="rId22"/>
    <p:sldId id="609" r:id="rId23"/>
    <p:sldId id="616" r:id="rId24"/>
    <p:sldId id="610" r:id="rId25"/>
    <p:sldId id="611" r:id="rId26"/>
    <p:sldId id="612" r:id="rId27"/>
    <p:sldId id="613" r:id="rId28"/>
    <p:sldId id="617" r:id="rId29"/>
    <p:sldId id="488" r:id="rId30"/>
    <p:sldId id="623" r:id="rId31"/>
    <p:sldId id="588" r:id="rId32"/>
    <p:sldId id="619" r:id="rId33"/>
    <p:sldId id="625" r:id="rId34"/>
    <p:sldId id="626" r:id="rId35"/>
    <p:sldId id="620" r:id="rId36"/>
    <p:sldId id="622" r:id="rId37"/>
    <p:sldId id="515" r:id="rId38"/>
    <p:sldId id="516" r:id="rId39"/>
    <p:sldId id="483" r:id="rId40"/>
    <p:sldId id="586" r:id="rId41"/>
    <p:sldId id="621" r:id="rId42"/>
    <p:sldId id="591" r:id="rId43"/>
    <p:sldId id="624" r:id="rId44"/>
    <p:sldId id="590" r:id="rId45"/>
    <p:sldId id="585" r:id="rId46"/>
    <p:sldId id="489" r:id="rId47"/>
    <p:sldId id="583" r:id="rId48"/>
    <p:sldId id="627" r:id="rId49"/>
    <p:sldId id="595" r:id="rId50"/>
    <p:sldId id="592" r:id="rId5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EAEA"/>
    <a:srgbClr val="009900"/>
    <a:srgbClr val="000000"/>
    <a:srgbClr val="969696"/>
    <a:srgbClr val="B2B2B2"/>
    <a:srgbClr val="9DC2EB"/>
    <a:srgbClr val="7DC4FF"/>
    <a:srgbClr val="5F5F5F"/>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784" autoAdjust="0"/>
    <p:restoredTop sz="94625" autoAdjust="0"/>
  </p:normalViewPr>
  <p:slideViewPr>
    <p:cSldViewPr snapToGrid="0">
      <p:cViewPr varScale="1">
        <p:scale>
          <a:sx n="70" d="100"/>
          <a:sy n="70" d="100"/>
        </p:scale>
        <p:origin x="-1236" y="-10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8820"/>
    </p:cViewPr>
  </p:outlineViewPr>
  <p:notesTextViewPr>
    <p:cViewPr>
      <p:scale>
        <a:sx n="100" d="100"/>
        <a:sy n="100" d="100"/>
      </p:scale>
      <p:origin x="0" y="0"/>
    </p:cViewPr>
  </p:notesTextViewPr>
  <p:sorterViewPr>
    <p:cViewPr>
      <p:scale>
        <a:sx n="100" d="100"/>
        <a:sy n="100" d="100"/>
      </p:scale>
      <p:origin x="0" y="221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5E32D-553D-4104-B71A-4C63BBA4049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549D889-5348-474D-B82C-AEC1135FFC89}">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The great advantages in non-woven fabrics is the speed with which the final fabric is produced.</a:t>
          </a:r>
          <a:endParaRPr lang="en-US" dirty="0"/>
        </a:p>
      </dgm:t>
    </dgm:pt>
    <dgm:pt modelId="{D0F54C29-D080-4404-A600-9458AB765FCA}" type="parTrans" cxnId="{9DA291C3-1C47-42CC-A6E1-51ED8E423FBB}">
      <dgm:prSet/>
      <dgm:spPr/>
      <dgm:t>
        <a:bodyPr/>
        <a:lstStyle/>
        <a:p>
          <a:endParaRPr lang="en-US"/>
        </a:p>
      </dgm:t>
    </dgm:pt>
    <dgm:pt modelId="{3DEF9222-D77A-4D48-ABC6-239FEE0B9A4D}" type="sibTrans" cxnId="{9DA291C3-1C47-42CC-A6E1-51ED8E423FBB}">
      <dgm:prSet/>
      <dgm:spPr/>
      <dgm:t>
        <a:bodyPr/>
        <a:lstStyle/>
        <a:p>
          <a:endParaRPr lang="en-US"/>
        </a:p>
      </dgm:t>
    </dgm:pt>
    <dgm:pt modelId="{6A75B7FE-DFCC-40BE-85AF-B71BB57375B6}">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All yarn preparation steps are eliminated, and the fabric production itself is faster than conventional methods.</a:t>
          </a:r>
          <a:endParaRPr lang="en-US" dirty="0"/>
        </a:p>
      </dgm:t>
    </dgm:pt>
    <dgm:pt modelId="{D8B61D79-C403-4969-A9D6-9A065508CD73}" type="parTrans" cxnId="{198042D6-DFB1-4FB6-8126-C02F8177E256}">
      <dgm:prSet/>
      <dgm:spPr/>
      <dgm:t>
        <a:bodyPr/>
        <a:lstStyle/>
        <a:p>
          <a:endParaRPr lang="en-US"/>
        </a:p>
      </dgm:t>
    </dgm:pt>
    <dgm:pt modelId="{5309D2BC-F22C-4A82-A33B-8308FDB2AE2C}" type="sibTrans" cxnId="{198042D6-DFB1-4FB6-8126-C02F8177E256}">
      <dgm:prSet/>
      <dgm:spPr/>
      <dgm:t>
        <a:bodyPr/>
        <a:lstStyle/>
        <a:p>
          <a:endParaRPr lang="en-US"/>
        </a:p>
      </dgm:t>
    </dgm:pt>
    <dgm:pt modelId="{523690A8-BFF9-4941-B452-1D7E2F66F457}">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To produce 500,000 meters of woven sheeting requires 2 months of yarn preparation, 3 months of weaving on 50 looms and 1 month for finishing and inspection.</a:t>
          </a:r>
          <a:endParaRPr lang="en-US" dirty="0"/>
        </a:p>
      </dgm:t>
    </dgm:pt>
    <dgm:pt modelId="{28759D4F-5E4D-4CDB-975C-1FADDB1DED36}" type="parTrans" cxnId="{30A3E471-CAE6-4E8A-B448-B46AAEAF94F8}">
      <dgm:prSet/>
      <dgm:spPr/>
      <dgm:t>
        <a:bodyPr/>
        <a:lstStyle/>
        <a:p>
          <a:endParaRPr lang="en-US"/>
        </a:p>
      </dgm:t>
    </dgm:pt>
    <dgm:pt modelId="{C6513678-A4B2-47FE-A1FE-4909D64F752F}" type="sibTrans" cxnId="{30A3E471-CAE6-4E8A-B448-B46AAEAF94F8}">
      <dgm:prSet/>
      <dgm:spPr/>
      <dgm:t>
        <a:bodyPr/>
        <a:lstStyle/>
        <a:p>
          <a:endParaRPr lang="en-US"/>
        </a:p>
      </dgm:t>
    </dgm:pt>
    <dgm:pt modelId="{1DBE0E81-C698-4B16-A857-D1807E3CE822}">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Non-woven fabric can deliver the same quantity of sheeting within 2 months from order.</a:t>
          </a:r>
          <a:endParaRPr lang="en-US" dirty="0"/>
        </a:p>
      </dgm:t>
    </dgm:pt>
    <dgm:pt modelId="{D76BAA23-4CE5-41AB-B4FC-A8D99966966D}" type="parTrans" cxnId="{58AF8F2A-0901-47E4-82A0-20674B05F5B3}">
      <dgm:prSet/>
      <dgm:spPr/>
      <dgm:t>
        <a:bodyPr/>
        <a:lstStyle/>
        <a:p>
          <a:endParaRPr lang="en-US"/>
        </a:p>
      </dgm:t>
    </dgm:pt>
    <dgm:pt modelId="{8A2F928E-C7E4-4761-84CA-42763ABE0A9F}" type="sibTrans" cxnId="{58AF8F2A-0901-47E4-82A0-20674B05F5B3}">
      <dgm:prSet/>
      <dgm:spPr/>
      <dgm:t>
        <a:bodyPr/>
        <a:lstStyle/>
        <a:p>
          <a:endParaRPr lang="en-US"/>
        </a:p>
      </dgm:t>
    </dgm:pt>
    <dgm:pt modelId="{F0A79998-5A4D-4AA1-BD3E-60E9E504BC3B}">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Not only are production rate are higher for nonwovens, but the process is more automated, requiring less </a:t>
          </a:r>
          <a:r>
            <a:rPr lang="en-US" dirty="0" err="1" smtClean="0"/>
            <a:t>labour</a:t>
          </a:r>
          <a:r>
            <a:rPr lang="en-US" dirty="0" smtClean="0"/>
            <a:t> than even most modern knitting or weaving systems.</a:t>
          </a:r>
          <a:endParaRPr lang="en-US" dirty="0"/>
        </a:p>
      </dgm:t>
    </dgm:pt>
    <dgm:pt modelId="{33E4E859-0FD9-4A35-A40B-27A73ED26A05}" type="parTrans" cxnId="{3855047C-0423-43BB-98CD-F3B4EC15D7DF}">
      <dgm:prSet/>
      <dgm:spPr/>
      <dgm:t>
        <a:bodyPr/>
        <a:lstStyle/>
        <a:p>
          <a:endParaRPr lang="en-US"/>
        </a:p>
      </dgm:t>
    </dgm:pt>
    <dgm:pt modelId="{ED6534B2-DFE5-46B0-8375-D93EDEB13A6B}" type="sibTrans" cxnId="{3855047C-0423-43BB-98CD-F3B4EC15D7DF}">
      <dgm:prSet/>
      <dgm:spPr/>
      <dgm:t>
        <a:bodyPr/>
        <a:lstStyle/>
        <a:p>
          <a:endParaRPr lang="en-US"/>
        </a:p>
      </dgm:t>
    </dgm:pt>
    <dgm:pt modelId="{6E0C5CF0-0CF4-4765-8597-0761B8D5CB56}">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The nonwoven process is also efficient in its use of energy.</a:t>
          </a:r>
          <a:endParaRPr lang="en-US" dirty="0"/>
        </a:p>
      </dgm:t>
    </dgm:pt>
    <dgm:pt modelId="{B851425A-890A-4EBA-8231-3D50A4835F76}" type="parTrans" cxnId="{96D98C41-06CA-4008-827F-9BD92DC43A56}">
      <dgm:prSet/>
      <dgm:spPr/>
      <dgm:t>
        <a:bodyPr/>
        <a:lstStyle/>
        <a:p>
          <a:endParaRPr lang="en-US"/>
        </a:p>
      </dgm:t>
    </dgm:pt>
    <dgm:pt modelId="{531D48D4-391D-495E-9823-0748F58C8B4C}" type="sibTrans" cxnId="{96D98C41-06CA-4008-827F-9BD92DC43A56}">
      <dgm:prSet/>
      <dgm:spPr/>
      <dgm:t>
        <a:bodyPr/>
        <a:lstStyle/>
        <a:p>
          <a:endParaRPr lang="en-US"/>
        </a:p>
      </dgm:t>
    </dgm:pt>
    <dgm:pt modelId="{738B8F55-D4FB-4CC4-A5D2-BA1000A3DCDE}" type="pres">
      <dgm:prSet presAssocID="{A495E32D-553D-4104-B71A-4C63BBA4049C}" presName="compositeShape" presStyleCnt="0">
        <dgm:presLayoutVars>
          <dgm:dir/>
          <dgm:resizeHandles/>
        </dgm:presLayoutVars>
      </dgm:prSet>
      <dgm:spPr/>
      <dgm:t>
        <a:bodyPr/>
        <a:lstStyle/>
        <a:p>
          <a:endParaRPr lang="en-US"/>
        </a:p>
      </dgm:t>
    </dgm:pt>
    <dgm:pt modelId="{62EBF6A3-E3AA-475F-8AA2-E5D23FF3C0F4}" type="pres">
      <dgm:prSet presAssocID="{A495E32D-553D-4104-B71A-4C63BBA4049C}" presName="pyramid" presStyleLbl="node1" presStyleIdx="0" presStyleCnt="1">
        <dgm:style>
          <a:lnRef idx="0">
            <a:schemeClr val="accent1"/>
          </a:lnRef>
          <a:fillRef idx="3">
            <a:schemeClr val="accent1"/>
          </a:fillRef>
          <a:effectRef idx="3">
            <a:schemeClr val="accent1"/>
          </a:effectRef>
          <a:fontRef idx="minor">
            <a:schemeClr val="lt1"/>
          </a:fontRef>
        </dgm:style>
      </dgm:prSet>
      <dgm:spPr>
        <a:solidFill>
          <a:schemeClr val="tx2">
            <a:lumMod val="75000"/>
          </a:schemeClr>
        </a:solidFill>
        <a:ln/>
      </dgm:spPr>
    </dgm:pt>
    <dgm:pt modelId="{ACC00E72-83C3-476A-89EC-DE132A89B7E9}" type="pres">
      <dgm:prSet presAssocID="{A495E32D-553D-4104-B71A-4C63BBA4049C}" presName="theList" presStyleCnt="0"/>
      <dgm:spPr/>
    </dgm:pt>
    <dgm:pt modelId="{6D695A6F-4030-4666-A371-E68B5789A987}" type="pres">
      <dgm:prSet presAssocID="{B549D889-5348-474D-B82C-AEC1135FFC89}" presName="aNode" presStyleLbl="fgAcc1" presStyleIdx="0" presStyleCnt="6" custScaleX="194872" custScaleY="462047">
        <dgm:presLayoutVars>
          <dgm:bulletEnabled val="1"/>
        </dgm:presLayoutVars>
      </dgm:prSet>
      <dgm:spPr/>
      <dgm:t>
        <a:bodyPr/>
        <a:lstStyle/>
        <a:p>
          <a:endParaRPr lang="en-US"/>
        </a:p>
      </dgm:t>
    </dgm:pt>
    <dgm:pt modelId="{7EB2B984-FE8B-4CF0-851A-D826920772A8}" type="pres">
      <dgm:prSet presAssocID="{B549D889-5348-474D-B82C-AEC1135FFC89}" presName="aSpace" presStyleCnt="0"/>
      <dgm:spPr/>
    </dgm:pt>
    <dgm:pt modelId="{928DBD34-FAC9-44A4-9E70-8E5BD25EA62F}" type="pres">
      <dgm:prSet presAssocID="{6A75B7FE-DFCC-40BE-85AF-B71BB57375B6}" presName="aNode" presStyleLbl="fgAcc1" presStyleIdx="1" presStyleCnt="6" custScaleX="194872" custScaleY="462047">
        <dgm:presLayoutVars>
          <dgm:bulletEnabled val="1"/>
        </dgm:presLayoutVars>
      </dgm:prSet>
      <dgm:spPr/>
      <dgm:t>
        <a:bodyPr/>
        <a:lstStyle/>
        <a:p>
          <a:endParaRPr lang="en-US"/>
        </a:p>
      </dgm:t>
    </dgm:pt>
    <dgm:pt modelId="{011EF7E5-9BE8-4C12-AFDB-5763AA2DAC4E}" type="pres">
      <dgm:prSet presAssocID="{6A75B7FE-DFCC-40BE-85AF-B71BB57375B6}" presName="aSpace" presStyleCnt="0"/>
      <dgm:spPr/>
    </dgm:pt>
    <dgm:pt modelId="{5902A12D-FC98-4CE5-9A79-3F7C5419BA79}" type="pres">
      <dgm:prSet presAssocID="{523690A8-BFF9-4941-B452-1D7E2F66F457}" presName="aNode" presStyleLbl="fgAcc1" presStyleIdx="2" presStyleCnt="6" custScaleX="194872" custScaleY="462047">
        <dgm:presLayoutVars>
          <dgm:bulletEnabled val="1"/>
        </dgm:presLayoutVars>
      </dgm:prSet>
      <dgm:spPr/>
      <dgm:t>
        <a:bodyPr/>
        <a:lstStyle/>
        <a:p>
          <a:endParaRPr lang="en-US"/>
        </a:p>
      </dgm:t>
    </dgm:pt>
    <dgm:pt modelId="{FBBB376C-D1E7-40D5-A373-1153218B3488}" type="pres">
      <dgm:prSet presAssocID="{523690A8-BFF9-4941-B452-1D7E2F66F457}" presName="aSpace" presStyleCnt="0"/>
      <dgm:spPr/>
    </dgm:pt>
    <dgm:pt modelId="{D962E265-E538-49EC-B68D-F722B1E3C8E4}" type="pres">
      <dgm:prSet presAssocID="{1DBE0E81-C698-4B16-A857-D1807E3CE822}" presName="aNode" presStyleLbl="fgAcc1" presStyleIdx="3" presStyleCnt="6" custScaleX="194872" custScaleY="462047">
        <dgm:presLayoutVars>
          <dgm:bulletEnabled val="1"/>
        </dgm:presLayoutVars>
      </dgm:prSet>
      <dgm:spPr/>
      <dgm:t>
        <a:bodyPr/>
        <a:lstStyle/>
        <a:p>
          <a:endParaRPr lang="en-US"/>
        </a:p>
      </dgm:t>
    </dgm:pt>
    <dgm:pt modelId="{9840827B-81B3-4472-AF60-A73431EED862}" type="pres">
      <dgm:prSet presAssocID="{1DBE0E81-C698-4B16-A857-D1807E3CE822}" presName="aSpace" presStyleCnt="0"/>
      <dgm:spPr/>
    </dgm:pt>
    <dgm:pt modelId="{D03EE7F0-F017-4696-AC28-CA751C7118C3}" type="pres">
      <dgm:prSet presAssocID="{F0A79998-5A4D-4AA1-BD3E-60E9E504BC3B}" presName="aNode" presStyleLbl="fgAcc1" presStyleIdx="4" presStyleCnt="6" custScaleX="194872" custScaleY="462047">
        <dgm:presLayoutVars>
          <dgm:bulletEnabled val="1"/>
        </dgm:presLayoutVars>
      </dgm:prSet>
      <dgm:spPr/>
      <dgm:t>
        <a:bodyPr/>
        <a:lstStyle/>
        <a:p>
          <a:endParaRPr lang="en-US"/>
        </a:p>
      </dgm:t>
    </dgm:pt>
    <dgm:pt modelId="{A5664795-367C-4F24-8090-ED3183046E14}" type="pres">
      <dgm:prSet presAssocID="{F0A79998-5A4D-4AA1-BD3E-60E9E504BC3B}" presName="aSpace" presStyleCnt="0"/>
      <dgm:spPr/>
    </dgm:pt>
    <dgm:pt modelId="{3E37D4B5-6277-4944-BE2F-08EA495D91BA}" type="pres">
      <dgm:prSet presAssocID="{6E0C5CF0-0CF4-4765-8597-0761B8D5CB56}" presName="aNode" presStyleLbl="fgAcc1" presStyleIdx="5" presStyleCnt="6" custScaleX="194872" custScaleY="462047">
        <dgm:presLayoutVars>
          <dgm:bulletEnabled val="1"/>
        </dgm:presLayoutVars>
      </dgm:prSet>
      <dgm:spPr/>
      <dgm:t>
        <a:bodyPr/>
        <a:lstStyle/>
        <a:p>
          <a:endParaRPr lang="en-US"/>
        </a:p>
      </dgm:t>
    </dgm:pt>
    <dgm:pt modelId="{29A1C795-AD1B-48C4-9BEF-45D5D71F9653}" type="pres">
      <dgm:prSet presAssocID="{6E0C5CF0-0CF4-4765-8597-0761B8D5CB56}" presName="aSpace" presStyleCnt="0"/>
      <dgm:spPr/>
    </dgm:pt>
  </dgm:ptLst>
  <dgm:cxnLst>
    <dgm:cxn modelId="{8C519351-5184-4B0F-8597-EFD4E4C81B7F}" type="presOf" srcId="{6E0C5CF0-0CF4-4765-8597-0761B8D5CB56}" destId="{3E37D4B5-6277-4944-BE2F-08EA495D91BA}" srcOrd="0" destOrd="0" presId="urn:microsoft.com/office/officeart/2005/8/layout/pyramid2"/>
    <dgm:cxn modelId="{58AF8F2A-0901-47E4-82A0-20674B05F5B3}" srcId="{A495E32D-553D-4104-B71A-4C63BBA4049C}" destId="{1DBE0E81-C698-4B16-A857-D1807E3CE822}" srcOrd="3" destOrd="0" parTransId="{D76BAA23-4CE5-41AB-B4FC-A8D99966966D}" sibTransId="{8A2F928E-C7E4-4761-84CA-42763ABE0A9F}"/>
    <dgm:cxn modelId="{3855047C-0423-43BB-98CD-F3B4EC15D7DF}" srcId="{A495E32D-553D-4104-B71A-4C63BBA4049C}" destId="{F0A79998-5A4D-4AA1-BD3E-60E9E504BC3B}" srcOrd="4" destOrd="0" parTransId="{33E4E859-0FD9-4A35-A40B-27A73ED26A05}" sibTransId="{ED6534B2-DFE5-46B0-8375-D93EDEB13A6B}"/>
    <dgm:cxn modelId="{198042D6-DFB1-4FB6-8126-C02F8177E256}" srcId="{A495E32D-553D-4104-B71A-4C63BBA4049C}" destId="{6A75B7FE-DFCC-40BE-85AF-B71BB57375B6}" srcOrd="1" destOrd="0" parTransId="{D8B61D79-C403-4969-A9D6-9A065508CD73}" sibTransId="{5309D2BC-F22C-4A82-A33B-8308FDB2AE2C}"/>
    <dgm:cxn modelId="{BBFC1BAD-46EF-4B94-85C4-6B56A4301F71}" type="presOf" srcId="{B549D889-5348-474D-B82C-AEC1135FFC89}" destId="{6D695A6F-4030-4666-A371-E68B5789A987}" srcOrd="0" destOrd="0" presId="urn:microsoft.com/office/officeart/2005/8/layout/pyramid2"/>
    <dgm:cxn modelId="{362440A1-0F4F-48E2-9DDF-7BB583C24819}" type="presOf" srcId="{523690A8-BFF9-4941-B452-1D7E2F66F457}" destId="{5902A12D-FC98-4CE5-9A79-3F7C5419BA79}" srcOrd="0" destOrd="0" presId="urn:microsoft.com/office/officeart/2005/8/layout/pyramid2"/>
    <dgm:cxn modelId="{D5236C95-FEC6-41A8-A7C8-7952A7145D13}" type="presOf" srcId="{F0A79998-5A4D-4AA1-BD3E-60E9E504BC3B}" destId="{D03EE7F0-F017-4696-AC28-CA751C7118C3}" srcOrd="0" destOrd="0" presId="urn:microsoft.com/office/officeart/2005/8/layout/pyramid2"/>
    <dgm:cxn modelId="{9DA291C3-1C47-42CC-A6E1-51ED8E423FBB}" srcId="{A495E32D-553D-4104-B71A-4C63BBA4049C}" destId="{B549D889-5348-474D-B82C-AEC1135FFC89}" srcOrd="0" destOrd="0" parTransId="{D0F54C29-D080-4404-A600-9458AB765FCA}" sibTransId="{3DEF9222-D77A-4D48-ABC6-239FEE0B9A4D}"/>
    <dgm:cxn modelId="{96D98C41-06CA-4008-827F-9BD92DC43A56}" srcId="{A495E32D-553D-4104-B71A-4C63BBA4049C}" destId="{6E0C5CF0-0CF4-4765-8597-0761B8D5CB56}" srcOrd="5" destOrd="0" parTransId="{B851425A-890A-4EBA-8231-3D50A4835F76}" sibTransId="{531D48D4-391D-495E-9823-0748F58C8B4C}"/>
    <dgm:cxn modelId="{7617992D-C172-4D5E-A49D-B34832697380}" type="presOf" srcId="{6A75B7FE-DFCC-40BE-85AF-B71BB57375B6}" destId="{928DBD34-FAC9-44A4-9E70-8E5BD25EA62F}" srcOrd="0" destOrd="0" presId="urn:microsoft.com/office/officeart/2005/8/layout/pyramid2"/>
    <dgm:cxn modelId="{30A3E471-CAE6-4E8A-B448-B46AAEAF94F8}" srcId="{A495E32D-553D-4104-B71A-4C63BBA4049C}" destId="{523690A8-BFF9-4941-B452-1D7E2F66F457}" srcOrd="2" destOrd="0" parTransId="{28759D4F-5E4D-4CDB-975C-1FADDB1DED36}" sibTransId="{C6513678-A4B2-47FE-A1FE-4909D64F752F}"/>
    <dgm:cxn modelId="{99CA14BB-66C1-4380-BD54-2E5A6DDE8EEB}" type="presOf" srcId="{1DBE0E81-C698-4B16-A857-D1807E3CE822}" destId="{D962E265-E538-49EC-B68D-F722B1E3C8E4}" srcOrd="0" destOrd="0" presId="urn:microsoft.com/office/officeart/2005/8/layout/pyramid2"/>
    <dgm:cxn modelId="{E96F6EB3-9FFB-4FC2-8707-7ED4061761B7}" type="presOf" srcId="{A495E32D-553D-4104-B71A-4C63BBA4049C}" destId="{738B8F55-D4FB-4CC4-A5D2-BA1000A3DCDE}" srcOrd="0" destOrd="0" presId="urn:microsoft.com/office/officeart/2005/8/layout/pyramid2"/>
    <dgm:cxn modelId="{015EB4C0-4352-425E-8691-55B5B7E8D19D}" type="presParOf" srcId="{738B8F55-D4FB-4CC4-A5D2-BA1000A3DCDE}" destId="{62EBF6A3-E3AA-475F-8AA2-E5D23FF3C0F4}" srcOrd="0" destOrd="0" presId="urn:microsoft.com/office/officeart/2005/8/layout/pyramid2"/>
    <dgm:cxn modelId="{3B707682-5E3D-4801-9D08-5D99B5F2A2FC}" type="presParOf" srcId="{738B8F55-D4FB-4CC4-A5D2-BA1000A3DCDE}" destId="{ACC00E72-83C3-476A-89EC-DE132A89B7E9}" srcOrd="1" destOrd="0" presId="urn:microsoft.com/office/officeart/2005/8/layout/pyramid2"/>
    <dgm:cxn modelId="{2D920280-59D5-406E-87E5-17A95997D950}" type="presParOf" srcId="{ACC00E72-83C3-476A-89EC-DE132A89B7E9}" destId="{6D695A6F-4030-4666-A371-E68B5789A987}" srcOrd="0" destOrd="0" presId="urn:microsoft.com/office/officeart/2005/8/layout/pyramid2"/>
    <dgm:cxn modelId="{A539B75B-F385-4E8E-AD32-B248064AE48D}" type="presParOf" srcId="{ACC00E72-83C3-476A-89EC-DE132A89B7E9}" destId="{7EB2B984-FE8B-4CF0-851A-D826920772A8}" srcOrd="1" destOrd="0" presId="urn:microsoft.com/office/officeart/2005/8/layout/pyramid2"/>
    <dgm:cxn modelId="{FF6CAA3F-C190-489D-BD6B-6D1211A7EE10}" type="presParOf" srcId="{ACC00E72-83C3-476A-89EC-DE132A89B7E9}" destId="{928DBD34-FAC9-44A4-9E70-8E5BD25EA62F}" srcOrd="2" destOrd="0" presId="urn:microsoft.com/office/officeart/2005/8/layout/pyramid2"/>
    <dgm:cxn modelId="{4A3891AE-1752-4626-81E0-54584178B5FB}" type="presParOf" srcId="{ACC00E72-83C3-476A-89EC-DE132A89B7E9}" destId="{011EF7E5-9BE8-4C12-AFDB-5763AA2DAC4E}" srcOrd="3" destOrd="0" presId="urn:microsoft.com/office/officeart/2005/8/layout/pyramid2"/>
    <dgm:cxn modelId="{C85016EE-7D41-487B-80E5-5F6F47A8C2B5}" type="presParOf" srcId="{ACC00E72-83C3-476A-89EC-DE132A89B7E9}" destId="{5902A12D-FC98-4CE5-9A79-3F7C5419BA79}" srcOrd="4" destOrd="0" presId="urn:microsoft.com/office/officeart/2005/8/layout/pyramid2"/>
    <dgm:cxn modelId="{B5E9EC70-274F-4FEA-BCA8-4095901D077D}" type="presParOf" srcId="{ACC00E72-83C3-476A-89EC-DE132A89B7E9}" destId="{FBBB376C-D1E7-40D5-A373-1153218B3488}" srcOrd="5" destOrd="0" presId="urn:microsoft.com/office/officeart/2005/8/layout/pyramid2"/>
    <dgm:cxn modelId="{4F30C8C7-16A9-4612-9E3D-DB1E1F87BAB3}" type="presParOf" srcId="{ACC00E72-83C3-476A-89EC-DE132A89B7E9}" destId="{D962E265-E538-49EC-B68D-F722B1E3C8E4}" srcOrd="6" destOrd="0" presId="urn:microsoft.com/office/officeart/2005/8/layout/pyramid2"/>
    <dgm:cxn modelId="{400098F8-86E9-4A57-A092-70EC256FFD24}" type="presParOf" srcId="{ACC00E72-83C3-476A-89EC-DE132A89B7E9}" destId="{9840827B-81B3-4472-AF60-A73431EED862}" srcOrd="7" destOrd="0" presId="urn:microsoft.com/office/officeart/2005/8/layout/pyramid2"/>
    <dgm:cxn modelId="{DA06E068-8A7C-4C91-8257-010BA441AD7D}" type="presParOf" srcId="{ACC00E72-83C3-476A-89EC-DE132A89B7E9}" destId="{D03EE7F0-F017-4696-AC28-CA751C7118C3}" srcOrd="8" destOrd="0" presId="urn:microsoft.com/office/officeart/2005/8/layout/pyramid2"/>
    <dgm:cxn modelId="{6B242784-B44D-4F2B-B73B-77293217A6BB}" type="presParOf" srcId="{ACC00E72-83C3-476A-89EC-DE132A89B7E9}" destId="{A5664795-367C-4F24-8090-ED3183046E14}" srcOrd="9" destOrd="0" presId="urn:microsoft.com/office/officeart/2005/8/layout/pyramid2"/>
    <dgm:cxn modelId="{FB10E6E6-10E1-4795-8978-936E8388B435}" type="presParOf" srcId="{ACC00E72-83C3-476A-89EC-DE132A89B7E9}" destId="{3E37D4B5-6277-4944-BE2F-08EA495D91BA}" srcOrd="10" destOrd="0" presId="urn:microsoft.com/office/officeart/2005/8/layout/pyramid2"/>
    <dgm:cxn modelId="{0F192023-707B-407B-8D82-3D928CCE9D88}" type="presParOf" srcId="{ACC00E72-83C3-476A-89EC-DE132A89B7E9}" destId="{29A1C795-AD1B-48C4-9BEF-45D5D71F9653}"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F6A3-E3AA-475F-8AA2-E5D23FF3C0F4}">
      <dsp:nvSpPr>
        <dsp:cNvPr id="0" name=""/>
        <dsp:cNvSpPr/>
      </dsp:nvSpPr>
      <dsp:spPr>
        <a:xfrm>
          <a:off x="124163" y="0"/>
          <a:ext cx="4967514" cy="4967514"/>
        </a:xfrm>
        <a:prstGeom prst="triangle">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6D695A6F-4030-4666-A371-E68B5789A987}">
      <dsp:nvSpPr>
        <dsp:cNvPr id="0" name=""/>
        <dsp:cNvSpPr/>
      </dsp:nvSpPr>
      <dsp:spPr>
        <a:xfrm>
          <a:off x="1076266" y="498222"/>
          <a:ext cx="6292191" cy="644411"/>
        </a:xfrm>
        <a:prstGeom prst="round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scene3d>
            <a:camera prst="orthographicFront"/>
            <a:lightRig rig="threePt" dir="t"/>
          </a:scene3d>
          <a:sp3d extrusionH="57150">
            <a:bevelT w="38100" h="38100"/>
          </a:sp3d>
        </a:bodyPr>
        <a:lstStyle/>
        <a:p>
          <a:pPr lvl="0" algn="ctr" defTabSz="488950" rtl="0">
            <a:lnSpc>
              <a:spcPct val="90000"/>
            </a:lnSpc>
            <a:spcBef>
              <a:spcPct val="0"/>
            </a:spcBef>
            <a:spcAft>
              <a:spcPct val="35000"/>
            </a:spcAft>
          </a:pPr>
          <a:r>
            <a:rPr lang="en-US" sz="1100" kern="1200" dirty="0" smtClean="0"/>
            <a:t>The great advantages in non-woven fabrics is the speed with which the final fabric is produced.</a:t>
          </a:r>
          <a:endParaRPr lang="en-US" sz="1100" kern="1200" dirty="0"/>
        </a:p>
      </dsp:txBody>
      <dsp:txXfrm>
        <a:off x="1107724" y="529680"/>
        <a:ext cx="6229275" cy="581495"/>
      </dsp:txXfrm>
    </dsp:sp>
    <dsp:sp modelId="{928DBD34-FAC9-44A4-9E70-8E5BD25EA62F}">
      <dsp:nvSpPr>
        <dsp:cNvPr id="0" name=""/>
        <dsp:cNvSpPr/>
      </dsp:nvSpPr>
      <dsp:spPr>
        <a:xfrm>
          <a:off x="1076266" y="1160067"/>
          <a:ext cx="6292191" cy="644411"/>
        </a:xfrm>
        <a:prstGeom prst="round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scene3d>
            <a:camera prst="orthographicFront"/>
            <a:lightRig rig="threePt" dir="t"/>
          </a:scene3d>
          <a:sp3d extrusionH="57150">
            <a:bevelT w="38100" h="38100"/>
          </a:sp3d>
        </a:bodyPr>
        <a:lstStyle/>
        <a:p>
          <a:pPr lvl="0" algn="ctr" defTabSz="488950" rtl="0">
            <a:lnSpc>
              <a:spcPct val="90000"/>
            </a:lnSpc>
            <a:spcBef>
              <a:spcPct val="0"/>
            </a:spcBef>
            <a:spcAft>
              <a:spcPct val="35000"/>
            </a:spcAft>
          </a:pPr>
          <a:r>
            <a:rPr lang="en-US" sz="1100" kern="1200" dirty="0" smtClean="0"/>
            <a:t>All yarn preparation steps are eliminated, and the fabric production itself is faster than conventional methods.</a:t>
          </a:r>
          <a:endParaRPr lang="en-US" sz="1100" kern="1200" dirty="0"/>
        </a:p>
      </dsp:txBody>
      <dsp:txXfrm>
        <a:off x="1107724" y="1191525"/>
        <a:ext cx="6229275" cy="581495"/>
      </dsp:txXfrm>
    </dsp:sp>
    <dsp:sp modelId="{5902A12D-FC98-4CE5-9A79-3F7C5419BA79}">
      <dsp:nvSpPr>
        <dsp:cNvPr id="0" name=""/>
        <dsp:cNvSpPr/>
      </dsp:nvSpPr>
      <dsp:spPr>
        <a:xfrm>
          <a:off x="1076266" y="1821912"/>
          <a:ext cx="6292191" cy="644411"/>
        </a:xfrm>
        <a:prstGeom prst="round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scene3d>
            <a:camera prst="orthographicFront"/>
            <a:lightRig rig="threePt" dir="t"/>
          </a:scene3d>
          <a:sp3d extrusionH="57150">
            <a:bevelT w="38100" h="38100"/>
          </a:sp3d>
        </a:bodyPr>
        <a:lstStyle/>
        <a:p>
          <a:pPr lvl="0" algn="ctr" defTabSz="488950" rtl="0">
            <a:lnSpc>
              <a:spcPct val="90000"/>
            </a:lnSpc>
            <a:spcBef>
              <a:spcPct val="0"/>
            </a:spcBef>
            <a:spcAft>
              <a:spcPct val="35000"/>
            </a:spcAft>
          </a:pPr>
          <a:r>
            <a:rPr lang="en-US" sz="1100" kern="1200" dirty="0" smtClean="0"/>
            <a:t>To produce 500,000 meters of woven sheeting requires 2 months of yarn preparation, 3 months of weaving on 50 looms and 1 month for finishing and inspection.</a:t>
          </a:r>
          <a:endParaRPr lang="en-US" sz="1100" kern="1200" dirty="0"/>
        </a:p>
      </dsp:txBody>
      <dsp:txXfrm>
        <a:off x="1107724" y="1853370"/>
        <a:ext cx="6229275" cy="581495"/>
      </dsp:txXfrm>
    </dsp:sp>
    <dsp:sp modelId="{D962E265-E538-49EC-B68D-F722B1E3C8E4}">
      <dsp:nvSpPr>
        <dsp:cNvPr id="0" name=""/>
        <dsp:cNvSpPr/>
      </dsp:nvSpPr>
      <dsp:spPr>
        <a:xfrm>
          <a:off x="1076266" y="2483757"/>
          <a:ext cx="6292191" cy="644411"/>
        </a:xfrm>
        <a:prstGeom prst="round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scene3d>
            <a:camera prst="orthographicFront"/>
            <a:lightRig rig="threePt" dir="t"/>
          </a:scene3d>
          <a:sp3d extrusionH="57150">
            <a:bevelT w="38100" h="38100"/>
          </a:sp3d>
        </a:bodyPr>
        <a:lstStyle/>
        <a:p>
          <a:pPr lvl="0" algn="ctr" defTabSz="488950" rtl="0">
            <a:lnSpc>
              <a:spcPct val="90000"/>
            </a:lnSpc>
            <a:spcBef>
              <a:spcPct val="0"/>
            </a:spcBef>
            <a:spcAft>
              <a:spcPct val="35000"/>
            </a:spcAft>
          </a:pPr>
          <a:r>
            <a:rPr lang="en-US" sz="1100" kern="1200" dirty="0" smtClean="0"/>
            <a:t>Non-woven fabric can deliver the same quantity of sheeting within 2 months from order.</a:t>
          </a:r>
          <a:endParaRPr lang="en-US" sz="1100" kern="1200" dirty="0"/>
        </a:p>
      </dsp:txBody>
      <dsp:txXfrm>
        <a:off x="1107724" y="2515215"/>
        <a:ext cx="6229275" cy="581495"/>
      </dsp:txXfrm>
    </dsp:sp>
    <dsp:sp modelId="{D03EE7F0-F017-4696-AC28-CA751C7118C3}">
      <dsp:nvSpPr>
        <dsp:cNvPr id="0" name=""/>
        <dsp:cNvSpPr/>
      </dsp:nvSpPr>
      <dsp:spPr>
        <a:xfrm>
          <a:off x="1076266" y="3145601"/>
          <a:ext cx="6292191" cy="644411"/>
        </a:xfrm>
        <a:prstGeom prst="round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scene3d>
            <a:camera prst="orthographicFront"/>
            <a:lightRig rig="threePt" dir="t"/>
          </a:scene3d>
          <a:sp3d extrusionH="57150">
            <a:bevelT w="38100" h="38100"/>
          </a:sp3d>
        </a:bodyPr>
        <a:lstStyle/>
        <a:p>
          <a:pPr lvl="0" algn="ctr" defTabSz="444500" rtl="0">
            <a:lnSpc>
              <a:spcPct val="90000"/>
            </a:lnSpc>
            <a:spcBef>
              <a:spcPct val="0"/>
            </a:spcBef>
            <a:spcAft>
              <a:spcPct val="35000"/>
            </a:spcAft>
          </a:pPr>
          <a:r>
            <a:rPr lang="en-US" sz="1000" kern="1200" dirty="0" smtClean="0"/>
            <a:t>Not only are production rate are higher for nonwovens, but the process is more automated, requiring less </a:t>
          </a:r>
          <a:r>
            <a:rPr lang="en-US" sz="1000" kern="1200" dirty="0" err="1" smtClean="0"/>
            <a:t>labour</a:t>
          </a:r>
          <a:r>
            <a:rPr lang="en-US" sz="1000" kern="1200" dirty="0" smtClean="0"/>
            <a:t> than even most modern knitting or weaving systems.</a:t>
          </a:r>
          <a:endParaRPr lang="en-US" sz="1000" kern="1200" dirty="0"/>
        </a:p>
      </dsp:txBody>
      <dsp:txXfrm>
        <a:off x="1107724" y="3177059"/>
        <a:ext cx="6229275" cy="581495"/>
      </dsp:txXfrm>
    </dsp:sp>
    <dsp:sp modelId="{3E37D4B5-6277-4944-BE2F-08EA495D91BA}">
      <dsp:nvSpPr>
        <dsp:cNvPr id="0" name=""/>
        <dsp:cNvSpPr/>
      </dsp:nvSpPr>
      <dsp:spPr>
        <a:xfrm>
          <a:off x="1076266" y="3807446"/>
          <a:ext cx="6292191" cy="644411"/>
        </a:xfrm>
        <a:prstGeom prst="round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scene3d>
            <a:camera prst="orthographicFront"/>
            <a:lightRig rig="threePt" dir="t"/>
          </a:scene3d>
          <a:sp3d extrusionH="57150">
            <a:bevelT w="38100" h="38100"/>
          </a:sp3d>
        </a:bodyPr>
        <a:lstStyle/>
        <a:p>
          <a:pPr lvl="0" algn="ctr" defTabSz="444500" rtl="0">
            <a:lnSpc>
              <a:spcPct val="90000"/>
            </a:lnSpc>
            <a:spcBef>
              <a:spcPct val="0"/>
            </a:spcBef>
            <a:spcAft>
              <a:spcPct val="35000"/>
            </a:spcAft>
          </a:pPr>
          <a:r>
            <a:rPr lang="en-US" sz="1000" kern="1200" dirty="0" smtClean="0"/>
            <a:t>The nonwoven process is also efficient in its use of energy.</a:t>
          </a:r>
          <a:endParaRPr lang="en-US" sz="1000" kern="1200" dirty="0"/>
        </a:p>
      </dsp:txBody>
      <dsp:txXfrm>
        <a:off x="1107724" y="3838904"/>
        <a:ext cx="6229275" cy="5814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F0AA552A-E4B4-4811-8738-733E7B538F0F}" type="datetimeFigureOut">
              <a:rPr lang="de-DE"/>
              <a:pPr>
                <a:defRPr/>
              </a:pPr>
              <a:t>20.05.2012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2B575AA9-3EF8-437D-823B-898B08DAB3F0}" type="slidenum">
              <a:rPr lang="de-DE"/>
              <a:pPr>
                <a:defRPr/>
              </a:pPr>
              <a:t>‹#›</a:t>
            </a:fld>
            <a:endParaRPr lang="de-DE"/>
          </a:p>
        </p:txBody>
      </p:sp>
    </p:spTree>
    <p:extLst>
      <p:ext uri="{BB962C8B-B14F-4D97-AF65-F5344CB8AC3E}">
        <p14:creationId xmlns:p14="http://schemas.microsoft.com/office/powerpoint/2010/main" xmlns="" val="2432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923856C-2A61-4AD4-96D4-F65C4E499061}" type="slidenum">
              <a:rPr lang="de-DE"/>
              <a:pPr>
                <a:defRPr/>
              </a:pPr>
              <a:t>‹#›</a:t>
            </a:fld>
            <a:endParaRPr lang="de-DE"/>
          </a:p>
        </p:txBody>
      </p:sp>
    </p:spTree>
    <p:extLst>
      <p:ext uri="{BB962C8B-B14F-4D97-AF65-F5344CB8AC3E}">
        <p14:creationId xmlns:p14="http://schemas.microsoft.com/office/powerpoint/2010/main" xmlns="" val="197554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fld id="{B7109A79-D26C-4564-B1EA-2242AC401D7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293CC0-C899-473A-B417-FA2552D0A97F}" type="slidenum">
              <a:rPr sz="1200" noProof="1"/>
              <a:pPr algn="r"/>
              <a:t>47</a:t>
            </a:fld>
            <a:endParaRPr lang="en-US" sz="1200" noProof="1"/>
          </a:p>
        </p:txBody>
      </p:sp>
      <p:sp>
        <p:nvSpPr>
          <p:cNvPr id="389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599115B-CF6A-44A2-A6EA-BDE1AFEEBF00}" type="slidenum">
              <a:rPr lang="en-GB" sz="1300"/>
              <a:pPr algn="r" defTabSz="947738"/>
              <a:t>47</a:t>
            </a:fld>
            <a:endParaRPr lang="en-GB" sz="1300"/>
          </a:p>
        </p:txBody>
      </p:sp>
      <p:sp>
        <p:nvSpPr>
          <p:cNvPr id="38916" name="Rectangle 2"/>
          <p:cNvSpPr>
            <a:spLocks noGrp="1" noRot="1" noChangeAspect="1" noChangeArrowheads="1" noTextEdit="1"/>
          </p:cNvSpPr>
          <p:nvPr>
            <p:ph type="sldImg"/>
          </p:nvPr>
        </p:nvSpPr>
        <p:spPr>
          <a:xfrm>
            <a:off x="1143000" y="685800"/>
            <a:ext cx="4575175" cy="3430588"/>
          </a:xfrm>
          <a:ln/>
        </p:spPr>
      </p:sp>
      <p:sp>
        <p:nvSpPr>
          <p:cNvPr id="3891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FC629B-6BA8-428C-B14B-AAF16CD533EB}" type="slidenum">
              <a:rPr sz="1200" noProof="1"/>
              <a:pPr algn="r"/>
              <a:t>49</a:t>
            </a:fld>
            <a:endParaRPr lang="en-US" sz="1200" noProof="1"/>
          </a:p>
        </p:txBody>
      </p:sp>
      <p:sp>
        <p:nvSpPr>
          <p:cNvPr id="40963"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D9E4E9-9272-4225-9AE6-1AA1E4AF28E9}" type="slidenum">
              <a:rPr lang="en-GB" sz="1300"/>
              <a:pPr algn="r" defTabSz="947738"/>
              <a:t>49</a:t>
            </a:fld>
            <a:endParaRPr lang="en-GB" sz="1300"/>
          </a:p>
        </p:txBody>
      </p:sp>
      <p:sp>
        <p:nvSpPr>
          <p:cNvPr id="40964" name="Rectangle 2"/>
          <p:cNvSpPr>
            <a:spLocks noGrp="1" noRot="1" noChangeAspect="1" noChangeArrowheads="1" noTextEdit="1"/>
          </p:cNvSpPr>
          <p:nvPr>
            <p:ph type="sldImg"/>
          </p:nvPr>
        </p:nvSpPr>
        <p:spPr>
          <a:xfrm>
            <a:off x="1143000" y="685800"/>
            <a:ext cx="4575175" cy="3430588"/>
          </a:xfrm>
          <a:ln/>
        </p:spPr>
      </p:sp>
      <p:sp>
        <p:nvSpPr>
          <p:cNvPr id="4096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912F9C-AA34-4CEE-BA55-F9DADAD52440}" type="slidenum">
              <a:rPr sz="1200" noProof="1"/>
              <a:pPr algn="r"/>
              <a:t>3</a:t>
            </a:fld>
            <a:endParaRPr lang="en-US" sz="1200" noProof="1"/>
          </a:p>
        </p:txBody>
      </p:sp>
      <p:sp>
        <p:nvSpPr>
          <p:cNvPr id="29699"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A991D56-7E89-429B-AED4-BEAB7C956161}" type="slidenum">
              <a:rPr lang="en-GB" sz="1300"/>
              <a:pPr algn="r" defTabSz="947738"/>
              <a:t>3</a:t>
            </a:fld>
            <a:endParaRPr lang="en-GB" sz="1300"/>
          </a:p>
        </p:txBody>
      </p:sp>
      <p:sp>
        <p:nvSpPr>
          <p:cNvPr id="29700" name="Rectangle 2"/>
          <p:cNvSpPr>
            <a:spLocks noGrp="1" noRot="1" noChangeAspect="1" noChangeArrowheads="1" noTextEdit="1"/>
          </p:cNvSpPr>
          <p:nvPr>
            <p:ph type="sldImg"/>
          </p:nvPr>
        </p:nvSpPr>
        <p:spPr>
          <a:xfrm>
            <a:off x="1143000" y="685800"/>
            <a:ext cx="4575175" cy="3430588"/>
          </a:xfrm>
          <a:ln/>
        </p:spPr>
      </p:sp>
      <p:sp>
        <p:nvSpPr>
          <p:cNvPr id="29701"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28DC0B-E1D7-497D-98C1-68C272B097A1}" type="slidenum">
              <a:rPr sz="1200" noProof="1"/>
              <a:pPr algn="r"/>
              <a:t>44</a:t>
            </a:fld>
            <a:endParaRPr lang="en-US" sz="1200" noProof="1"/>
          </a:p>
        </p:txBody>
      </p:sp>
      <p:sp>
        <p:nvSpPr>
          <p:cNvPr id="36867"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167F20C-8C19-4AFE-B628-052F87C8B2EB}" type="slidenum">
              <a:rPr lang="en-GB" sz="1300"/>
              <a:pPr algn="r" defTabSz="947738"/>
              <a:t>44</a:t>
            </a:fld>
            <a:endParaRPr lang="en-GB" sz="1300"/>
          </a:p>
        </p:txBody>
      </p:sp>
      <p:sp>
        <p:nvSpPr>
          <p:cNvPr id="36868" name="Rectangle 2"/>
          <p:cNvSpPr>
            <a:spLocks noGrp="1" noRot="1" noChangeAspect="1" noChangeArrowheads="1" noTextEdit="1"/>
          </p:cNvSpPr>
          <p:nvPr>
            <p:ph type="sldImg"/>
          </p:nvPr>
        </p:nvSpPr>
        <p:spPr>
          <a:xfrm>
            <a:off x="1143000" y="685800"/>
            <a:ext cx="4575175" cy="3430588"/>
          </a:xfrm>
          <a:ln/>
        </p:spPr>
      </p:sp>
      <p:sp>
        <p:nvSpPr>
          <p:cNvPr id="36869"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137224-CEF0-4BBD-B4BB-AFF50BA92997}" type="slidenum">
              <a:rPr sz="1200" noProof="1"/>
              <a:pPr algn="r"/>
              <a:t>45</a:t>
            </a:fld>
            <a:endParaRPr lang="en-US" sz="1200" noProof="1"/>
          </a:p>
        </p:txBody>
      </p:sp>
      <p:sp>
        <p:nvSpPr>
          <p:cNvPr id="3789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FD3DF62-D282-467D-8629-0C10948D69B1}" type="slidenum">
              <a:rPr lang="en-GB" sz="1300"/>
              <a:pPr algn="r" defTabSz="947738"/>
              <a:t>45</a:t>
            </a:fld>
            <a:endParaRPr lang="en-GB" sz="1300"/>
          </a:p>
        </p:txBody>
      </p:sp>
      <p:sp>
        <p:nvSpPr>
          <p:cNvPr id="37892" name="Rectangle 2"/>
          <p:cNvSpPr>
            <a:spLocks noGrp="1" noRot="1" noChangeAspect="1" noChangeArrowheads="1" noTextEdit="1"/>
          </p:cNvSpPr>
          <p:nvPr>
            <p:ph type="sldImg"/>
          </p:nvPr>
        </p:nvSpPr>
        <p:spPr>
          <a:xfrm>
            <a:off x="1143000" y="685800"/>
            <a:ext cx="4575175" cy="3430588"/>
          </a:xfrm>
          <a:ln/>
        </p:spPr>
      </p:sp>
      <p:sp>
        <p:nvSpPr>
          <p:cNvPr id="3789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293CC0-C899-473A-B417-FA2552D0A97F}" type="slidenum">
              <a:rPr sz="1200" noProof="1"/>
              <a:pPr algn="r"/>
              <a:t>46</a:t>
            </a:fld>
            <a:endParaRPr lang="en-US" sz="1200" noProof="1"/>
          </a:p>
        </p:txBody>
      </p:sp>
      <p:sp>
        <p:nvSpPr>
          <p:cNvPr id="389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599115B-CF6A-44A2-A6EA-BDE1AFEEBF00}" type="slidenum">
              <a:rPr lang="en-GB" sz="1300"/>
              <a:pPr algn="r" defTabSz="947738"/>
              <a:t>46</a:t>
            </a:fld>
            <a:endParaRPr lang="en-GB" sz="1300"/>
          </a:p>
        </p:txBody>
      </p:sp>
      <p:sp>
        <p:nvSpPr>
          <p:cNvPr id="38916" name="Rectangle 2"/>
          <p:cNvSpPr>
            <a:spLocks noGrp="1" noRot="1" noChangeAspect="1" noChangeArrowheads="1" noTextEdit="1"/>
          </p:cNvSpPr>
          <p:nvPr>
            <p:ph type="sldImg"/>
          </p:nvPr>
        </p:nvSpPr>
        <p:spPr>
          <a:xfrm>
            <a:off x="1143000" y="685800"/>
            <a:ext cx="4575175" cy="3430588"/>
          </a:xfrm>
          <a:ln/>
        </p:spPr>
      </p:sp>
      <p:sp>
        <p:nvSpPr>
          <p:cNvPr id="3891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6646863" y="6248400"/>
            <a:ext cx="2225675" cy="392113"/>
            <a:chOff x="3316" y="1854"/>
            <a:chExt cx="2110" cy="372"/>
          </a:xfrm>
        </p:grpSpPr>
        <p:pic>
          <p:nvPicPr>
            <p:cNvPr id="5" name="Picture 12" descr="Logo_ptl_für schwarz"/>
            <p:cNvPicPr>
              <a:picLocks noChangeAspect="1" noChangeArrowheads="1"/>
            </p:cNvPicPr>
            <p:nvPr userDrawn="1"/>
          </p:nvPicPr>
          <p:blipFill>
            <a:blip r:embed="rId2"/>
            <a:srcRect/>
            <a:stretch>
              <a:fillRect/>
            </a:stretch>
          </p:blipFill>
          <p:spPr bwMode="auto">
            <a:xfrm>
              <a:off x="3316" y="1854"/>
              <a:ext cx="2110" cy="372"/>
            </a:xfrm>
            <a:prstGeom prst="rect">
              <a:avLst/>
            </a:prstGeom>
            <a:noFill/>
            <a:ln w="9525">
              <a:noFill/>
              <a:miter lim="800000"/>
              <a:headEnd/>
              <a:tailEnd/>
            </a:ln>
          </p:spPr>
        </p:pic>
        <p:pic>
          <p:nvPicPr>
            <p:cNvPr id="6" name="Picture 12" descr="Logo_ptl_für schwarz"/>
            <p:cNvPicPr>
              <a:picLocks noChangeAspect="1" noChangeArrowheads="1"/>
            </p:cNvPicPr>
            <p:nvPr userDrawn="1"/>
          </p:nvPicPr>
          <p:blipFill>
            <a:blip r:embed="rId2">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p:spPr>
        <p:txBody>
          <a:bodyPr wrap="none" anchor="ctr"/>
          <a:lstStyle/>
          <a:p>
            <a:endParaRPr lang="en-US"/>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p:spPr>
        <p:txBody>
          <a:bodyPr/>
          <a:lstStyle/>
          <a:p>
            <a:endParaRPr lang="en-US"/>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pPr lvl="0"/>
            <a:r>
              <a:rPr lang="en-US"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pPr lvl="0"/>
            <a:r>
              <a:rPr lang="en-US"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US"/>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r>
              <a:rPr lang="de-DE" sz="1000"/>
              <a:t>Page </a:t>
            </a:r>
            <a:r>
              <a:rPr lang="de-DE" sz="1000">
                <a:sym typeface="Wingdings" pitchFamily="2" charset="2"/>
              </a:rPr>
              <a:t></a:t>
            </a:r>
            <a:r>
              <a:rPr lang="de-DE" sz="1000"/>
              <a:t> </a:t>
            </a:r>
            <a:fld id="{6E28E3E1-1ED8-457B-B55A-1BCB1552C2BF}" type="slidenum">
              <a:rPr lang="de-DE" sz="1000"/>
              <a:pPr/>
              <a:t>‹#›</a:t>
            </a:fld>
            <a:endParaRPr lang="de-DE" sz="1000"/>
          </a:p>
        </p:txBody>
      </p:sp>
      <p:grpSp>
        <p:nvGrpSpPr>
          <p:cNvPr id="5" name="Group 6"/>
          <p:cNvGrpSpPr>
            <a:grpSpLocks/>
          </p:cNvGrpSpPr>
          <p:nvPr userDrawn="1"/>
        </p:nvGrpSpPr>
        <p:grpSpPr bwMode="auto">
          <a:xfrm>
            <a:off x="6646863" y="6181725"/>
            <a:ext cx="2225675" cy="392113"/>
            <a:chOff x="3316" y="1854"/>
            <a:chExt cx="2110" cy="372"/>
          </a:xfrm>
        </p:grpSpPr>
        <p:pic>
          <p:nvPicPr>
            <p:cNvPr id="6" name="Picture 12" descr="Logo_ptl_für schwarz"/>
            <p:cNvPicPr>
              <a:picLocks noChangeAspect="1" noChangeArrowheads="1"/>
            </p:cNvPicPr>
            <p:nvPr userDrawn="1"/>
          </p:nvPicPr>
          <p:blipFill>
            <a:blip r:embed="rId3"/>
            <a:srcRect/>
            <a:stretch>
              <a:fillRect/>
            </a:stretch>
          </p:blipFill>
          <p:spPr bwMode="auto">
            <a:xfrm>
              <a:off x="3316" y="1854"/>
              <a:ext cx="2110" cy="372"/>
            </a:xfrm>
            <a:prstGeom prst="rect">
              <a:avLst/>
            </a:prstGeom>
            <a:noFill/>
            <a:ln w="9525">
              <a:noFill/>
              <a:miter lim="800000"/>
              <a:headEnd/>
              <a:tailEnd/>
            </a:ln>
          </p:spPr>
        </p:pic>
        <p:pic>
          <p:nvPicPr>
            <p:cNvPr id="7" name="Picture 12" descr="Logo_ptl_für schwarz"/>
            <p:cNvPicPr>
              <a:picLocks noChangeAspect="1" noChangeArrowheads="1"/>
            </p:cNvPicPr>
            <p:nvPr userDrawn="1"/>
          </p:nvPicPr>
          <p:blipFill>
            <a:blip r:embed="rId3">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pPr lvl="0"/>
            <a:r>
              <a:rPr lang="de-DE" noProof="0" smtClean="0"/>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pPr lvl="0"/>
            <a:r>
              <a:rPr lang="de-DE" noProof="0" smtClean="0"/>
              <a:t>Titelmasterformat durch Klicken bearbeiten</a:t>
            </a:r>
          </a:p>
        </p:txBody>
      </p:sp>
      <p:sp>
        <p:nvSpPr>
          <p:cNvPr id="8"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en-US"/>
          </a:p>
        </p:txBody>
      </p:sp>
    </p:spTree>
  </p:cSld>
  <p:clrMapOvr>
    <a:masterClrMapping/>
  </p:clrMapOvr>
  <p:transition spd="slow">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411163"/>
            <a:ext cx="2130425"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5275" y="411163"/>
            <a:ext cx="624205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en-US"/>
          </a:p>
        </p:txBody>
      </p:sp>
      <p:sp>
        <p:nvSpPr>
          <p:cNvPr id="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grpSp>
        <p:nvGrpSpPr>
          <p:cNvPr id="1029" name="Group 10"/>
          <p:cNvGrpSpPr>
            <a:grpSpLocks/>
          </p:cNvGrpSpPr>
          <p:nvPr/>
        </p:nvGrpSpPr>
        <p:grpSpPr bwMode="auto">
          <a:xfrm>
            <a:off x="6646863" y="6248400"/>
            <a:ext cx="2225675" cy="392113"/>
            <a:chOff x="3316" y="1854"/>
            <a:chExt cx="2110" cy="372"/>
          </a:xfrm>
        </p:grpSpPr>
        <p:pic>
          <p:nvPicPr>
            <p:cNvPr id="104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04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1030"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p:spPr>
        <p:txBody>
          <a:bodyPr wrap="none" anchor="ctr"/>
          <a:lstStyle/>
          <a:p>
            <a:endParaRPr lang="en-US"/>
          </a:p>
        </p:txBody>
      </p:sp>
      <p:sp>
        <p:nvSpPr>
          <p:cNvPr id="1031"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2"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3"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4"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5"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6"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7"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8"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9"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40" name="Line 25"/>
          <p:cNvSpPr>
            <a:spLocks noChangeShapeType="1"/>
          </p:cNvSpPr>
          <p:nvPr/>
        </p:nvSpPr>
        <p:spPr bwMode="auto">
          <a:xfrm>
            <a:off x="0" y="6045200"/>
            <a:ext cx="9139238" cy="0"/>
          </a:xfrm>
          <a:prstGeom prst="line">
            <a:avLst/>
          </a:prstGeom>
          <a:noFill/>
          <a:ln w="9525">
            <a:solidFill>
              <a:srgbClr val="9F9F9F"/>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174"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slow">
    <p:checke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en-US"/>
          </a:p>
        </p:txBody>
      </p:sp>
      <p:sp>
        <p:nvSpPr>
          <p:cNvPr id="205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r>
              <a:rPr lang="de-DE" sz="1000"/>
              <a:t>Page </a:t>
            </a:r>
            <a:r>
              <a:rPr lang="de-DE" sz="1000">
                <a:sym typeface="Wingdings" pitchFamily="2" charset="2"/>
              </a:rPr>
              <a:t></a:t>
            </a:r>
            <a:r>
              <a:rPr lang="de-DE" sz="1000"/>
              <a:t> </a:t>
            </a:r>
            <a:fld id="{205E9A3D-8111-4E6D-8652-1A5F168BF316}" type="slidenum">
              <a:rPr lang="de-DE" sz="1000"/>
              <a:pPr/>
              <a:t>‹#›</a:t>
            </a:fld>
            <a:endParaRPr lang="de-DE" sz="1000"/>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05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175"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ransition spd="slow">
    <p:checke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444500" indent="-261938" algn="l" rtl="0" eaLnBrk="0" fontAlgn="base" hangingPunct="0">
        <a:spcBef>
          <a:spcPct val="20000"/>
        </a:spcBef>
        <a:spcAft>
          <a:spcPct val="0"/>
        </a:spcAft>
        <a:buChar char="–"/>
        <a:defRPr sz="2800">
          <a:solidFill>
            <a:schemeClr val="tx1"/>
          </a:solidFill>
          <a:latin typeface="+mn-lt"/>
          <a:cs typeface="+mn-cs"/>
        </a:defRPr>
      </a:lvl2pPr>
      <a:lvl3pPr marL="720725" indent="-274638" algn="l" rtl="0" eaLnBrk="0" fontAlgn="base" hangingPunct="0">
        <a:spcBef>
          <a:spcPct val="20000"/>
        </a:spcBef>
        <a:spcAft>
          <a:spcPct val="0"/>
        </a:spcAft>
        <a:buChar char="•"/>
        <a:defRPr sz="2400">
          <a:solidFill>
            <a:schemeClr val="tx1"/>
          </a:solidFill>
          <a:latin typeface="+mn-lt"/>
          <a:cs typeface="+mn-cs"/>
        </a:defRPr>
      </a:lvl3pPr>
      <a:lvl4pPr marL="987425" indent="-265113" algn="l" rtl="0" eaLnBrk="0" fontAlgn="base" hangingPunct="0">
        <a:spcBef>
          <a:spcPct val="20000"/>
        </a:spcBef>
        <a:spcAft>
          <a:spcPct val="0"/>
        </a:spcAft>
        <a:buChar char="–"/>
        <a:defRPr sz="2000">
          <a:solidFill>
            <a:schemeClr val="tx1"/>
          </a:solidFill>
          <a:latin typeface="+mn-lt"/>
          <a:cs typeface="+mn-cs"/>
        </a:defRPr>
      </a:lvl4pPr>
      <a:lvl5pPr marL="1254125" indent="-265113" algn="l" rtl="0" eaLnBrk="0" fontAlgn="base" hangingPunct="0">
        <a:spcBef>
          <a:spcPct val="20000"/>
        </a:spcBef>
        <a:spcAft>
          <a:spcPct val="0"/>
        </a:spcAft>
        <a:buChar char="»"/>
        <a:defRPr sz="2000">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Diape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en.wikipedia.org/wiki/Packaging" TargetMode="External"/><Relationship Id="rId4" Type="http://schemas.openxmlformats.org/officeDocument/2006/relationships/hyperlink" Target="http://en.wikipedia.org/wiki/Wet_wip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31" name="AutoShape 11" descr="data:image/jpeg;base64,/9j/4AAQSkZJRgABAQAAAQABAAD/2wCEAAkGBhQSERQUEhQUFRQWFRgXFxUXFxQXFRcXGBQVFxcVGBQXHCYeGBokGhQUHy8gJCcpLCwsFR4xNTAqNSYrLCkBCQoKDgwOGg8PGikkHSQpKSkpKSwsKSwsKSkpKSwsLSksLCwpLCwpLCwpLCkpLCwsKSwsLCwpKSkpLCkpLCksKf/AABEIAOEA4QMBIgACEQEDEQH/xAAbAAACAwEBAQAAAAAAAAAAAAACAwEEBQAGB//EADsQAAEDAQQHCAECBgEFAQAAAAEAAgMRBCExQQUSUWFxgfATIjKRobHB0eFSYgYUQnKS8YJDU1SisjP/xAAbAQABBQEBAAAAAAAAAAAAAAACAAEDBAUGB//EADERAAICAQQBAgMHAwUAAAAAAAABAgMRBBIhMUEFURMicRQyQmGBscEGFdEzNFKR4f/aAAwDAQACEQMRAD8ARaZ+0kc7Lwjh0VYhB664KnFF179b1ejXCz44RzhdgctCGqo2Vi0Iwqcu8AstMcuahjKaAijAdIApL06RI1SbgKnYk484XYn7CXNVmzaL16F1w/8AY8Ng3q1ZrEBe693oPsq0AtzR+l/ju/6/yTwq/wCRMbA0AAADd7k5onuolS2iguVN0q38KKwibrgsGa9A9/0kGRE11evhOhg4706SEGjhwQNFFIdcRkiEgw3Yuc6iWX0CEv2pyQMv2qtabUkWi0VVWSXelgdDZJVWktFPxnspvQaznO1WglxNABiV6TRGhBD3n0dKf8Wbm1z/AHeVFPCGWT11OQnQ+gqUfOKuxbGbw3MFwzd+3AbzhtayBzkIKtxil0aMIKKwh7U0BLiCiaaiQXYTpUiSe5JdMsrSmkS1pDRrOOA37TsA6xTSe1ZDUccs0+33hcvD1tH/AHfQLlW+0P2F8WBSs2HXX+1oRNVSztWhAL155YzkizDErgbcghamm5RQWXkZEhyMFLOO/rJPisn6rt2HqrtOnnc8QQaTfREbCeG3rFWGRgeHmcyiceAHoluloLl0Wm0UKOXzL3J4wUR7aDFKmtYVd01UBFVeJAHz1Q6ya2Cqn+WT4B5BaE5l3FQ2NNaPTNJCJKgyZDmfrclySjAYdYpfXwjRIlgh01BjVVJJztXWlgbWn+iqM1qu6+E6QQ2WdLs8b5X6rBU4k4Bo/U52Q6FUFgsT7Q/Vbc0eJ9Lm/Bcb6DzoF6+y2ZkLNSMUFbyfETtJzPoMqKautss1UuXIOjdGsgF3eefE44n9o/S0bN99VZ1kntL1Id1zVxLHBoKOOBodemtYEgDYVYZhekOwnu1QqUsuameapVSaagTPjkKMRdrtga0k1/OAA3k3Ko2EhjpJPGR/iMmhFYYu1d2jvA09wbXfq4ZDmc0n+JrUQwNGLruWfW9VdVaqq5WS9iFt3WKuHuee/nd/ouQdnu9CuXH/ANwsNf8AtsPcfZ2XK9DFeq0FNq1rIy5Y022zz9jYm3I2tJNwr5UCbFDtw91Ya0DDmtfR6CVi3T4X7k0IZFwwhu87frYpJooltACoTWyvBdDXXGtYisE6SRaktKqyTX4qm+03oTMjGbLgmoibaVnmVRrFPkbJo/zdOaNmkdvms9rVfgsdBV3JvtXZwRDrLLgcKVrdlvS3yZKHP64JMk1ESRIo4CfIBxVG0WmqCa01vJWXbNIaouN+A53I0mSpAPnJe680rdyWvojQjpu86rY9ub9zK4D93lVFoD+GDQPnBAupFnxfs/t89i9XrZYcFZrq8st1UeZARWZrWhjAGtGDRhjfzO3NQ+KiY1yZVWC4im5ilpVh0Iyx2dckp0JHXkiTCyOjZvQTz5YJc1q/pBu2+SQCmwPgiV+5UJwZX9k3C7XIyb+nifQcUdvtOrQNve65o54ncPpaGjbGImbXYuJxJOJTY8shvtUVtXYT2hoDRg3CnovMaUdruLssBw/Jqt62yXGmJu681jW5lGrkPXta3JUR+r/guel08/Ef6GZ1mpR6q5c2dBiQNkiNQBjux8l6Oy2cMHex2ZflLstnbEKNxOLjifobkySS6q6bS+nRr+ezl+3g8yjX5Y90u1U5bYq9otJNb1lPthBIrXrrzWoS5L0loqq0knXXJJ7eqHWSGCL+ut/si1+uuaWp49dXJCG6yZGKpcLCSLqnqvWyq2bNZxHvd7cESQkskWay6t7schkKfPsje7eocUiWSiPBKkTJLTNU5Jd66WQZ7VUkkvDWguc65rW4k39VKkjFhqLbGvjBAvvJpQC8ncPPoLZ0V/DTGP7V4q8eEG/U3j92/LJO0PobsxrvoZCOIaD/AEt+TidwuWmVchWvJfqpxyzqKC1cpBUmC0CQUbCuMm7rormuTiDD+uurkNodd1RdS69IdJUpCwVnw0KXbLSGNLnYDZiScGjeSmWqUAEk0FM915JOQWNZpP5qXXP/AObT3GnO697htOzIHaSiUXN/l5GttVcc+S/oiyOJMrx3jkLw0ZNG6/mted+QUMoxqryy47TdVV9XfGmuVj6SM+uLtnj3FEazq5LL0m1a8cay9LnBeX3WStsdku2zrNPBRxFeDKUKaLkxp4Nt8qqzzLnTKu56708xyQSs61+K729tyvV5qpbxdUdfhPgYRG/kmgjrZ17qowp4aevvmEkIbr3p1nhLnUH4AzJOz7U2Owl5y3k4AXXlbUUbWCjfPM+SdIJIizwBguzxO3duFFzpEL37eaqyy14dflGg0hklqoLlSltB2qHu/wBqudZ7wxg1nnAYcycA0Zk+6kjHIai2xUkznODGAue43NHqT+kDEnJep0JoMQDWcdaVw7ztg/S2uDfU57AeiNCtgaT4pHeJ+3cBk3dzK0a+avQrUTQqq2rLJqoc/r8LiocFIWTkTSgBUsKQgkYaoCGR1M0hC5333JTn0FV0j1kaRt5FGt8TsN37j8b0sNvauwuIrcxekHm0P7JpoxtO0P6nYhn9ooCdpWtYrA1twwCraMsIY0Dbjzx43rScNUKaUtsdsTKsm5yywJZK+yS19TuF25RNW7YT8JkTFw/9QazdJaePjl/wa3p1OE7H+g1gWJpo96m5b8baLzml3d88FzDXRt6fmQnsCoWn2IXKPey9uMuU0VV1ox66xKRJby+Jkg/qY13m0V8jXyWe62VN+3hcvQ4nmaWTT/mOfWC62PqNqzWz3jmVZa8lqMWMAQlathsBffg3M554DM+1UrR2ji81NzRibv8AEVzW251BQUAGATBYyE2jRQCg6v3lA54S3vuvVaSdEGMlm2KpK/eodIksa+V4ZGKu9GjDWcdnqSKDdLGOWHGOSA18j9SMVcb9zR+pxyA9cAvV6K0S2FtBe4+J5xcfgDIZLtGaMbC2jbyb3POLjt9bhl6q6PTIdZK7CG00aqlFc9nHr7opUVXaykJsENdgoUVUGqfA4QCZGzagjYmF9BemGZz3UzVV8q6aRVnyeQ/KT4DjETbrWGNJPIDEk4Abyq2jbKSTI+9zvTcOCVBEZ3h58A8A3ZuO808hxW5BD1uUqWxfmzP1Fu94XQyFt1UqSSp62qZpMgq73+fxRUtXqI6ep2S8Ijprdk1FEtNabsPlWYwlQtorEbV5lZbK6x2S7bOnjFQiorwG80avLW81laNr2jkDU+y9LaX3LywdrWgbq+x/Cjb+b6It6VYTZrdouUdiuVIlwzzGjLIRZtR1C6Nz2VvvFddpFRgQ8BZUrO8dxHut2zv7r+LfPvj4CyHtq48bqYcCvRtNN2Vxk/Y85g8oiGLr0W7o3R2sNZ1zchgXb9w37lOidEAAOkGwtafdw8rlqOd16KwSYIL6UpcBgB9IHybELnKpJLTrzRDpByyqsZOuX+kuWWvXDeoghfM/s4qVzca6rR+o7TsbnwvUkIZJIxbfBMELpX9my9xxJwaP1O+BiTzp67RujWws1W5mriaaznbXH0GQUaO0c2FgawZ1JNCXHa47fbBW6K7CG00K61E7VXEriUtz9vWJUqLBNVGshLlLeuuScRJRFRUrtZOIKoCTLNvXPfSqrPPXWKYJIl8lyzLU8yv7NuA8e/8Ab98htTbdaS2gb43YbBTFxGwVw20T7BYtRoGeZzJUkF+N/oVtRdt+RFmywgCisyO1QgAoEqSVDJ55M8W596GJtTXqih5yTYguG9f1vxJqiPS5f1N30+jbH4j8jmNViMJcYTXYLnY+5oSKdvlo0rzWiu9I47ifOi2NPTUjNMTd5/iqzNCN8XIfPwg/BKRfqWK2a65cuVLgR4yyT6zXFpJDnkMAzDTqAjZVwkPMLb0fooR959C8eTfs7/wo0LohtniY24vaxrS7Id2hDdxINTnVXHuXptcFCKiukedpYJfJ16pMjs0Ek4/KqTTKXAaGSzKo+X3QukSIWOleGM/5OxDRwzJyHM75IQyyWMXLos2SzumfqsyprPpUNGQ2OdStG+dy9fYNHNiYGsG8mtSScXOOJcdvwEjRthbEwBou8zfi4nMkjH6C0ArsIKJoV1qKCaFNaIaoHFSJEpJPXklucuJrioLESQaB1k4IWhNaE4jmlKlkTJX7FTc9OvcdIhzkm0zhrSTgOgBvJyRyPVBg7V9f6G4byM/ceaeK3P8AIa2xVxyNsFlJJkf4jlkBkB68SSVqBqBgpRS56KTMdtt5ZD3pJIUOfVQRdTrkszX6qOmplN/p9SfT0u2aiiWCpVlgSY4ymhp/0vMZTlOTlLtnUpJLCLUTV0rlDJLr0l7qp5PCwDFZZhafmq5rdl553LtDNudxHoPyqWkJdaR53kDlctDRA7n/ACPwms+WvBp4xXg09RcgXKnkrGfI/wAlUmkUzz9ddXKhPP1116r1E4AKR96qvtGPXWCrz2nf1ksa36ZayjS9rXOzJwFcaKSEGyaEN3CNV87nv7OPxZnJo28dy9foXRrY2gC/ab6uO0715b+HtI2ONoJtMOsbyS++vMea9DB/Ftj/APIj5a58iG3rQhXtXBoV17VweijamHqiyLL/ABLZXGgmZXLW1mD/ACe0D1Wq6qJxa7Jujq1QgqKrk6HRJClQiCcchoRE0UVSXv6wSwIB7r0hz0xzlTtM2qMKnBo2n4GKfnpB8RTbF2qQuPZtrU4nYPsq/Z4A0ADBJsFl1ReauN5O/q7grTlI8JYRk3WOyWSS5Ke5SSlV6wQSlgjRIP5/0oaOvwocfv8ACaxi8/8AXtZ8W34MXxHv6/8Ah0Pp9GyG99v9hrE5qXROYFz0S+znbFUtJ1Wk5AH2uVlxWZpabuU2pS7JK1lmBmtrRraMbz9ysZblgb3G8Anu+6X7ful7VC5dRcq+Clk8haJ1nTzbes+uCKeXgvPaY0z2fdF7zgMmjafgZ8F6lCG5nDQjnhHaY0wI8L3kXCt1MnHcvJyMc5xc4kkmpKeWlxqSSTeScSrEVmWjVFRNGuGwVZrJUjFb1hstAEFjsq04o1pVFuBzWLW0Rp2aDutOsz/tuvbyzbyu3FZoanRtU8oqS5CbPoGjNMMnHcqHCmsw01hvu8Td/nRaDW7V88haQQRWowIJBB2g4gr0ejP4iNQ2a8frA7w/uA8XEX8VRsoa5iC446PRfSkoBKCKgggitQagg7DmlSSKvgEmSRILlDnIS/r4TvhEiQMkgANbsyUqx2cuOu7g0bG19zmhY3tHU/pBv3nZwHWC0SLrkUfl5fZnam7c9q6IKBzr1xKBzkmUznIK9bdylRq3066+1kep6xaWlz89L6lzS0u2xImNqsMCGNia1eaNuTy+2dR0sBNamFc1qGVF0gexb3LD0tJV1Nly13voKleetklT6oIcyLlEecldy37Oaau4D2WFE2pHELeYL0976J7ei/rN3+S5V6rlX3spbT5NpjTHZktbQyU5Nrmd+F3M78SCwOdea331N5O8laeitCF5q6uPv7r1EOhgMqUXs1dWEclFKK4PGfyBCt2ex9c1uW6xZD2S4LPRS7OcE0eRLIKC5NaxO1FIYr0FhFlcIFrVagi2oYY1ZApcnchLkkcU5hvSW/Ka0JshGnorSPZ913gOP7TtG7atqXq/6XlmBbeirRrN1Di3D+37HyFXthxuEy4etqrTPJIDa1PoPtMtEtMM8tqdZbLqipvc7E+w3BV4rPL6K99uyO1djbNCGtAGQ6oje6oUUohcU7eTLFuCHrepLlFOskEnhDoGv+vhMjaki89dblYY1edes637Rftj92PH6+TptDR8KvL7YwNTGhCAmNCxC2GkyuTCq78UpMeKK1sFWkbftYdpjIK2p3Gqy7XimqbyX6eEV7Ke+3+4LcjWPZY++3iFsxJr/AVrG1XItVcq5Uyed0fooNGFE61NoLgr0kTwLnj/AJNB/wDnV9lh6RtkrMWMpk7vEepuXuqhu6ONV8Bb7LU3qrPHQ3KrPpKYmvaObuaA0e3uoZpE/wDU/wAgKcy0e48lLGiUeWSw1Ec4GCNG2NOijBFQQRtF4R6qUpYLW7PRAbRcGontuvoOJ+1DXDjwBUSyxb4x7YTWI1DX7GnncnRRE30A5lFyA9RBeRYcr2jyQ8HDGvChr8Kq5lL6eoWnomx6+Io33TTl8uBpamGOC/Y4NY65wyHzzp6K65NbHSiByq58GfJuTyxZKW8IiUBKYYWluPz+Ub0tgqa+XXFYXrOu+z0tL7z4X+S/odP8WzL6XI2FqsAJcYTmhed5ydLkNiOiAKapAEOckPKN7klxQSZJFCJSsu0vvWhI4rLmN5R1IvVh2Txt5+xWvGsmwjvjn7LWjQXdjWD9dShXKDBVAmYsjSEALSCteeVZlqK93hwefPg8taLKQflU5YrslsW0XoLHY9Y6zhcPUq5nassdMXovRxYNY3F2QxA+Vo9nxRuXAKlKW55YabXTAEQ2eiIMR6qayykoMj5K5CZE5XY9HbVcs2jwMkk0IzrNYXSOwoKr0sMAa2gyQQtAFyOqhmwkc4oSarnFA51yAcBw3JTj1l9onu5pTj84oJyUVlhRWWBM66nVM/eiOJqU0VNeqZK1G1eaep6t6m9y8LhHV6Wj4NaXnyNjCNoQtRhZhMyQocpc5LJSY6WSHJYbVS8pwbRo4flRSJFwZlouCyXm9bVrFxWK7FT0lut5Q+wePkVqMWZo8d7kVpxqO7sawsLkK5QclcTaFQtC0ZmrNmbW4L3mKPPGZD4S99BzO5XRDcAMBcrcVmDOOZTGsTWzzwPFFNtmVhlkCssiT2Rqu2SITBY1abZwE0DYpc4IcjgBtFNaKC5BrpCyhrHo9dVwUaTQkMc9KLsVBdekvegYRLjzS5XHDbfy6HoUetnsvS4hW853/Q8lzPrut+FV8KPcv2Nb0/T75730hsbVYaEpjU6q4Q6EIFGhYiSAYLilkqXOSyULYcUE3FNebkuBMlwULCfZQtbrljPxWrajcVlFWKui3Xwixo/xHgVqRrNsA73I+4WlGo7exrOxtVCmi5QkPAtypM8R4FcuXvUDzpnfQ+UbfpcuVafZIhsabGuXIWEWThzQP+ly5AhwXpb8efyVK5GgGdFgOtiP+ryXLkgkKbieKCVcuUTCQMnhPEI4fCFy5cD/AFB/uF9P5Ok9O/0n9R8eCa1cuXOmkE1S76ULkvILEjNC5cuQMliOs+amTBcuUQn2ZtqwKy25rlys19FuHRasPi5fIWhGpXKK3sGfY1cuXKE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4119112" y="5261047"/>
            <a:ext cx="4749421" cy="830997"/>
          </a:xfrm>
          <a:prstGeom prst="rect">
            <a:avLst/>
          </a:prstGeom>
          <a:noFill/>
          <a:effectLst>
            <a:glow rad="228600">
              <a:schemeClr val="accent1">
                <a:satMod val="175000"/>
                <a:alpha val="40000"/>
              </a:schemeClr>
            </a:glo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Sudipto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 Mandal  084050254. </a:t>
            </a:r>
          </a:p>
          <a:p>
            <a:pPr algn="ctr">
              <a:defRPr/>
            </a:pP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101756" y="3275462"/>
            <a:ext cx="4940490" cy="769441"/>
          </a:xfrm>
          <a:prstGeom prst="rect">
            <a:avLst/>
          </a:prstGeom>
          <a:noFill/>
          <a:effectLst>
            <a:glow rad="228600">
              <a:schemeClr val="accent1">
                <a:satMod val="175000"/>
                <a:alpha val="40000"/>
              </a:schemeClr>
            </a:glo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NON-WOVEN</a:t>
            </a:r>
          </a:p>
        </p:txBody>
      </p:sp>
      <p:grpSp>
        <p:nvGrpSpPr>
          <p:cNvPr id="24" name="Group 23"/>
          <p:cNvGrpSpPr/>
          <p:nvPr/>
        </p:nvGrpSpPr>
        <p:grpSpPr>
          <a:xfrm>
            <a:off x="0" y="0"/>
            <a:ext cx="9144000" cy="3193576"/>
            <a:chOff x="0" y="0"/>
            <a:chExt cx="9144000" cy="3193576"/>
          </a:xfrm>
        </p:grpSpPr>
        <p:sp>
          <p:nvSpPr>
            <p:cNvPr id="25" name="Rectangle 24"/>
            <p:cNvSpPr/>
            <p:nvPr/>
          </p:nvSpPr>
          <p:spPr>
            <a:xfrm>
              <a:off x="0" y="0"/>
              <a:ext cx="9144000" cy="319357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26" name="Picture 23" descr="https://encrypted-tbn3.google.com/images?q=tbn:ANd9GcRIJ9aFRDo0LZib0tynpl2gDAuM5lFGAr5RgYgeZwXoA297jFF2"/>
            <p:cNvPicPr>
              <a:picLocks noChangeAspect="1" noChangeArrowheads="1"/>
            </p:cNvPicPr>
            <p:nvPr/>
          </p:nvPicPr>
          <p:blipFill>
            <a:blip r:embed="rId4"/>
            <a:srcRect/>
            <a:stretch>
              <a:fillRect/>
            </a:stretch>
          </p:blipFill>
          <p:spPr bwMode="auto">
            <a:xfrm>
              <a:off x="373941" y="610666"/>
              <a:ext cx="2447925" cy="1866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5" descr="https://encrypted-tbn2.google.com/images?q=tbn:ANd9GcSBanGC5wK1mNdUNe8VGXNGdJcBIRES3D5-jnXU2v6yhgxlWbb-"/>
            <p:cNvPicPr>
              <a:picLocks noChangeAspect="1" noChangeArrowheads="1"/>
            </p:cNvPicPr>
            <p:nvPr/>
          </p:nvPicPr>
          <p:blipFill>
            <a:blip r:embed="rId5"/>
            <a:srcRect/>
            <a:stretch>
              <a:fillRect/>
            </a:stretch>
          </p:blipFill>
          <p:spPr bwMode="auto">
            <a:xfrm>
              <a:off x="3179933" y="668739"/>
              <a:ext cx="2476731" cy="1801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9" descr="https://encrypted-tbn2.google.com/images?q=tbn:ANd9GcR_Clu-K5V2ik_daSRJkOPrngqADncDUYEbZTMbqGOPzwOV7ds3"/>
            <p:cNvPicPr>
              <a:picLocks noChangeAspect="1" noChangeArrowheads="1"/>
            </p:cNvPicPr>
            <p:nvPr/>
          </p:nvPicPr>
          <p:blipFill>
            <a:blip r:embed="rId6"/>
            <a:srcRect/>
            <a:stretch>
              <a:fillRect/>
            </a:stretch>
          </p:blipFill>
          <p:spPr bwMode="auto">
            <a:xfrm>
              <a:off x="5941541" y="545910"/>
              <a:ext cx="2831458" cy="2006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10686" y="1378424"/>
          <a:ext cx="5459104" cy="2647667"/>
        </p:xfrm>
        <a:graphic>
          <a:graphicData uri="http://schemas.openxmlformats.org/drawingml/2006/table">
            <a:tbl>
              <a:tblPr/>
              <a:tblGrid>
                <a:gridCol w="2729552"/>
                <a:gridCol w="2729552"/>
              </a:tblGrid>
              <a:tr h="836251">
                <a:tc>
                  <a:txBody>
                    <a:bodyPr/>
                    <a:lstStyle/>
                    <a:p>
                      <a:pPr marL="0" marR="0" algn="ctr">
                        <a:lnSpc>
                          <a:spcPct val="115000"/>
                        </a:lnSpc>
                        <a:spcBef>
                          <a:spcPts val="0"/>
                        </a:spcBef>
                        <a:spcAft>
                          <a:spcPts val="0"/>
                        </a:spcAft>
                      </a:pPr>
                      <a:r>
                        <a:rPr lang="en-US" sz="1600" b="1" dirty="0">
                          <a:solidFill>
                            <a:srgbClr val="FFFFFF"/>
                          </a:solidFill>
                          <a:latin typeface="+mn-lt"/>
                          <a:ea typeface="Times New Roman"/>
                          <a:cs typeface="Times New Roman"/>
                        </a:rPr>
                        <a:t>WEB LAYING PROCESS</a:t>
                      </a:r>
                      <a:endParaRPr lang="en-US" sz="1400" dirty="0">
                        <a:latin typeface="+mn-lt"/>
                        <a:ea typeface="Times New Roman"/>
                        <a:cs typeface="Times New Roman"/>
                      </a:endParaRPr>
                    </a:p>
                  </a:txBody>
                  <a:tcPr marL="19050" marR="19050" marT="19050" marB="19050" anchor="ctr">
                    <a:lnL>
                      <a:noFill/>
                    </a:lnL>
                    <a:lnR>
                      <a:noFill/>
                    </a:lnR>
                    <a:lnT>
                      <a:noFill/>
                    </a:lnT>
                    <a:lnB>
                      <a:noFill/>
                    </a:lnB>
                    <a:solidFill>
                      <a:srgbClr val="333333"/>
                    </a:solidFill>
                  </a:tcPr>
                </a:tc>
                <a:tc>
                  <a:txBody>
                    <a:bodyPr/>
                    <a:lstStyle/>
                    <a:p>
                      <a:pPr marL="0" marR="0" algn="ctr">
                        <a:lnSpc>
                          <a:spcPct val="115000"/>
                        </a:lnSpc>
                        <a:spcBef>
                          <a:spcPts val="0"/>
                        </a:spcBef>
                        <a:spcAft>
                          <a:spcPts val="0"/>
                        </a:spcAft>
                      </a:pPr>
                      <a:r>
                        <a:rPr lang="en-US" sz="1600" b="1" dirty="0">
                          <a:solidFill>
                            <a:srgbClr val="FFFFFF"/>
                          </a:solidFill>
                          <a:latin typeface="+mn-lt"/>
                          <a:ea typeface="Times New Roman"/>
                          <a:cs typeface="Times New Roman"/>
                        </a:rPr>
                        <a:t>PERCENTAGE SHARE (%)</a:t>
                      </a:r>
                      <a:endParaRPr lang="en-US" sz="1400" dirty="0">
                        <a:latin typeface="+mn-lt"/>
                        <a:ea typeface="Times New Roman"/>
                        <a:cs typeface="Times New Roman"/>
                      </a:endParaRPr>
                    </a:p>
                  </a:txBody>
                  <a:tcPr marL="19050" marR="19050" marT="19050" marB="19050" anchor="ctr">
                    <a:lnL>
                      <a:noFill/>
                    </a:lnL>
                    <a:lnR>
                      <a:noFill/>
                    </a:lnR>
                    <a:lnT>
                      <a:noFill/>
                    </a:lnT>
                    <a:lnB>
                      <a:noFill/>
                    </a:lnB>
                    <a:solidFill>
                      <a:srgbClr val="333333"/>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Dry laid</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a:latin typeface="+mn-lt"/>
                          <a:ea typeface="Times New Roman"/>
                          <a:cs typeface="Times New Roman"/>
                        </a:rPr>
                        <a:t>44</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Airlaid</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a:latin typeface="+mn-lt"/>
                          <a:ea typeface="Times New Roman"/>
                          <a:cs typeface="Times New Roman"/>
                        </a:rPr>
                        <a:t>3</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Polymer Extrusion</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a:latin typeface="+mn-lt"/>
                          <a:ea typeface="Times New Roman"/>
                          <a:cs typeface="Times New Roman"/>
                        </a:rPr>
                        <a:t>37</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Wet laid</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dirty="0">
                          <a:latin typeface="+mn-lt"/>
                          <a:ea typeface="Times New Roman"/>
                          <a:cs typeface="Times New Roman"/>
                        </a:rPr>
                        <a:t>16</a:t>
                      </a:r>
                      <a:endParaRPr lang="en-US" sz="1400" dirty="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bl>
          </a:graphicData>
        </a:graphic>
      </p:graphicFrame>
      <p:sp>
        <p:nvSpPr>
          <p:cNvPr id="3" name="Rectangle 2"/>
          <p:cNvSpPr/>
          <p:nvPr/>
        </p:nvSpPr>
        <p:spPr>
          <a:xfrm>
            <a:off x="504967" y="461025"/>
            <a:ext cx="8175009"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Market share of different web laying process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Manufacturing Process of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9"/>
          <p:cNvSpPr txBox="1">
            <a:spLocks noChangeArrowheads="1"/>
          </p:cNvSpPr>
          <p:nvPr/>
        </p:nvSpPr>
        <p:spPr>
          <a:xfrm>
            <a:off x="764275" y="1509214"/>
            <a:ext cx="7165073" cy="3475037"/>
          </a:xfrm>
          <a:prstGeom prst="rect">
            <a:avLst/>
          </a:prstGeom>
        </p:spPr>
        <p:txBody>
          <a:bodyPr/>
          <a:lstStyle/>
          <a:p>
            <a:pPr marL="609600" marR="0" lvl="0" indent="-609600" algn="l"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There are normally two steps for making non-woven products.</a:t>
            </a:r>
          </a:p>
          <a:p>
            <a:pPr marL="990600" lvl="1" indent="-533400" eaLnBrk="0" hangingPunct="0">
              <a:spcBef>
                <a:spcPct val="20000"/>
              </a:spcBef>
            </a:pPr>
            <a:r>
              <a:rPr kumimoji="0" lang="en-US" sz="2000" b="0" i="0" u="none" strike="noStrike" kern="0" cap="none" spc="0" normalizeH="0" baseline="0" noProof="0" dirty="0" smtClean="0">
                <a:ln>
                  <a:noFill/>
                </a:ln>
                <a:solidFill>
                  <a:schemeClr val="tx1"/>
                </a:solidFill>
                <a:effectLst/>
                <a:uLnTx/>
                <a:uFillTx/>
                <a:latin typeface="+mn-lt"/>
                <a:cs typeface="+mn-cs"/>
              </a:rPr>
              <a:t>1 Web formation			</a:t>
            </a:r>
            <a:r>
              <a:rPr lang="en-US" sz="2000" kern="0" dirty="0"/>
              <a:t>2 Bonding systems.</a:t>
            </a:r>
          </a:p>
          <a:p>
            <a:pPr marL="990600" marR="0" lvl="1" indent="-5334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lang="en-US" sz="2000" kern="0" dirty="0">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lang="en-US" sz="2000" kern="0" dirty="0">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lang="en-US" sz="2000" kern="0" dirty="0">
              <a:latin typeface="+mn-lt"/>
              <a:cs typeface="+mn-cs"/>
            </a:endParaRPr>
          </a:p>
        </p:txBody>
      </p:sp>
      <p:pic>
        <p:nvPicPr>
          <p:cNvPr id="92162" name="Picture 2" descr="https://encrypted-tbn3.google.com/images?q=tbn:ANd9GcQDWExM1CzjSpAdpHAmfS3xrZ0-IMyAn3uTUY-lQjukVDI11eyQ"/>
          <p:cNvPicPr>
            <a:picLocks noChangeAspect="1" noChangeArrowheads="1"/>
          </p:cNvPicPr>
          <p:nvPr/>
        </p:nvPicPr>
        <p:blipFill>
          <a:blip r:embed="rId3"/>
          <a:srcRect/>
          <a:stretch>
            <a:fillRect/>
          </a:stretch>
        </p:blipFill>
        <p:spPr bwMode="auto">
          <a:xfrm>
            <a:off x="510417" y="2674961"/>
            <a:ext cx="3925106" cy="2292824"/>
          </a:xfrm>
          <a:prstGeom prst="rect">
            <a:avLst/>
          </a:prstGeom>
          <a:noFill/>
        </p:spPr>
      </p:pic>
      <p:pic>
        <p:nvPicPr>
          <p:cNvPr id="92164" name="Picture 4" descr="https://encrypted-tbn3.google.com/images?q=tbn:ANd9GcS-Z1HRtqCiOO5Y6ggPFFJpycaSWrkVMgedIhqHXtLxfBGmA1aj"/>
          <p:cNvPicPr>
            <a:picLocks noChangeAspect="1" noChangeArrowheads="1"/>
          </p:cNvPicPr>
          <p:nvPr/>
        </p:nvPicPr>
        <p:blipFill>
          <a:blip r:embed="rId4"/>
          <a:srcRect/>
          <a:stretch>
            <a:fillRect/>
          </a:stretch>
        </p:blipFill>
        <p:spPr bwMode="auto">
          <a:xfrm>
            <a:off x="4790364" y="2497540"/>
            <a:ext cx="3930555" cy="2511188"/>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 flowchart for producing nonwoven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descr="http://www.technicaltextile.net/images/nonwoven/2.png"/>
          <p:cNvPicPr/>
          <p:nvPr/>
        </p:nvPicPr>
        <p:blipFill>
          <a:blip r:embed="rId3"/>
          <a:srcRect/>
          <a:stretch>
            <a:fillRect/>
          </a:stretch>
        </p:blipFill>
        <p:spPr bwMode="auto">
          <a:xfrm>
            <a:off x="163773" y="1009934"/>
            <a:ext cx="8816454" cy="5663821"/>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47838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600502" y="1163809"/>
            <a:ext cx="7765576" cy="1477328"/>
          </a:xfrm>
          <a:prstGeom prst="rect">
            <a:avLst/>
          </a:prstGeom>
        </p:spPr>
        <p:txBody>
          <a:bodyPr wrap="square">
            <a:spAutoFit/>
          </a:bodyPr>
          <a:lstStyle/>
          <a:p>
            <a:pPr>
              <a:buClr>
                <a:schemeClr val="accent2"/>
              </a:buClr>
              <a:buFont typeface="Wingdings" pitchFamily="2" charset="2"/>
              <a:buChar char="q"/>
            </a:pPr>
            <a:r>
              <a:rPr lang="en-US" dirty="0" smtClean="0"/>
              <a:t> A nonwoven fabric is basically a web of fibres held together in some way.</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 The web may be made of staple fibres or filaments, or from portions of polymer film.</a:t>
            </a:r>
          </a:p>
        </p:txBody>
      </p:sp>
      <p:grpSp>
        <p:nvGrpSpPr>
          <p:cNvPr id="12" name="Group 11"/>
          <p:cNvGrpSpPr/>
          <p:nvPr/>
        </p:nvGrpSpPr>
        <p:grpSpPr>
          <a:xfrm>
            <a:off x="1078245" y="2684771"/>
            <a:ext cx="5010246" cy="3097365"/>
            <a:chOff x="1078245" y="2684771"/>
            <a:chExt cx="5010246" cy="3097365"/>
          </a:xfrm>
        </p:grpSpPr>
        <p:sp>
          <p:nvSpPr>
            <p:cNvPr id="7" name="Rectangle 6"/>
            <p:cNvSpPr/>
            <p:nvPr/>
          </p:nvSpPr>
          <p:spPr>
            <a:xfrm>
              <a:off x="1078245" y="2684771"/>
              <a:ext cx="3886641" cy="369332"/>
            </a:xfrm>
            <a:prstGeom prst="rect">
              <a:avLst/>
            </a:prstGeom>
          </p:spPr>
          <p:txBody>
            <a:bodyPr wrap="none">
              <a:spAutoFit/>
            </a:bodyPr>
            <a:lstStyle/>
            <a:p>
              <a:r>
                <a:rPr lang="en-US" b="1" dirty="0" smtClean="0"/>
                <a:t>Web formation from Staple Fibres</a:t>
              </a:r>
              <a:endParaRPr lang="en-US" b="1" dirty="0"/>
            </a:p>
          </p:txBody>
        </p:sp>
        <p:sp>
          <p:nvSpPr>
            <p:cNvPr id="8" name="Rectangle 7"/>
            <p:cNvSpPr/>
            <p:nvPr/>
          </p:nvSpPr>
          <p:spPr>
            <a:xfrm>
              <a:off x="1620601" y="3080557"/>
              <a:ext cx="4467890" cy="923330"/>
            </a:xfrm>
            <a:prstGeom prst="rect">
              <a:avLst/>
            </a:prstGeom>
          </p:spPr>
          <p:txBody>
            <a:bodyPr wrap="none">
              <a:spAutoFit/>
            </a:bodyPr>
            <a:lstStyle/>
            <a:p>
              <a:pPr marL="342900" indent="-342900">
                <a:buAutoNum type="arabicPeriod"/>
              </a:pPr>
              <a:r>
                <a:rPr lang="en-US" dirty="0" smtClean="0"/>
                <a:t>   Parallel-laid web from carded fibres.</a:t>
              </a:r>
            </a:p>
            <a:p>
              <a:pPr marL="342900" indent="-342900">
                <a:buAutoNum type="arabicPeriod"/>
              </a:pPr>
              <a:r>
                <a:rPr lang="en-US" dirty="0" smtClean="0"/>
                <a:t>   Cross Laid-web.</a:t>
              </a:r>
            </a:p>
            <a:p>
              <a:pPr marL="342900" indent="-342900">
                <a:buAutoNum type="arabicPeriod"/>
              </a:pPr>
              <a:r>
                <a:rPr lang="en-US" dirty="0" smtClean="0"/>
                <a:t>   Random web.</a:t>
              </a:r>
              <a:endParaRPr lang="en-US" dirty="0"/>
            </a:p>
          </p:txBody>
        </p:sp>
        <p:sp>
          <p:nvSpPr>
            <p:cNvPr id="10" name="Rectangle 9"/>
            <p:cNvSpPr/>
            <p:nvPr/>
          </p:nvSpPr>
          <p:spPr>
            <a:xfrm>
              <a:off x="1080361" y="3967659"/>
              <a:ext cx="3501921" cy="369332"/>
            </a:xfrm>
            <a:prstGeom prst="rect">
              <a:avLst/>
            </a:prstGeom>
          </p:spPr>
          <p:txBody>
            <a:bodyPr wrap="none">
              <a:spAutoFit/>
            </a:bodyPr>
            <a:lstStyle/>
            <a:p>
              <a:r>
                <a:rPr lang="en-US" b="1" dirty="0" smtClean="0"/>
                <a:t>Other Web formation methods</a:t>
              </a:r>
              <a:endParaRPr lang="en-US" b="1" dirty="0"/>
            </a:p>
          </p:txBody>
        </p:sp>
        <p:sp>
          <p:nvSpPr>
            <p:cNvPr id="11" name="Rectangle 10"/>
            <p:cNvSpPr/>
            <p:nvPr/>
          </p:nvSpPr>
          <p:spPr>
            <a:xfrm>
              <a:off x="1153236" y="4304808"/>
              <a:ext cx="4183039" cy="1477328"/>
            </a:xfrm>
            <a:prstGeom prst="rect">
              <a:avLst/>
            </a:prstGeom>
          </p:spPr>
          <p:txBody>
            <a:bodyPr wrap="square">
              <a:spAutoFit/>
            </a:bodyPr>
            <a:lstStyle/>
            <a:p>
              <a:pPr marL="990600" lvl="1" indent="-533400">
                <a:buAutoNum type="arabicPeriod"/>
              </a:pPr>
              <a:r>
                <a:rPr lang="en-US" dirty="0" smtClean="0"/>
                <a:t>Dry Laid.</a:t>
              </a:r>
            </a:p>
            <a:p>
              <a:pPr marL="990600" lvl="1" indent="-533400">
                <a:buAutoNum type="arabicPeriod"/>
              </a:pPr>
              <a:r>
                <a:rPr lang="en-US" dirty="0" smtClean="0"/>
                <a:t>Wet Laid</a:t>
              </a:r>
            </a:p>
            <a:p>
              <a:pPr marL="990600" lvl="1" indent="-533400">
                <a:buFontTx/>
                <a:buAutoNum type="arabicPeriod"/>
              </a:pPr>
              <a:r>
                <a:rPr lang="en-US" dirty="0" smtClean="0"/>
                <a:t>Spun Melt.</a:t>
              </a:r>
            </a:p>
            <a:p>
              <a:pPr marL="990600" lvl="1" indent="-533400">
                <a:buAutoNum type="arabicPeriod"/>
              </a:pPr>
              <a:r>
                <a:rPr lang="en-US" dirty="0" smtClean="0"/>
                <a:t>Electrostatic web formation.</a:t>
              </a:r>
            </a:p>
            <a:p>
              <a:pPr marL="990600" lvl="1" indent="-533400">
                <a:buAutoNum type="arabicPeriod"/>
              </a:pPr>
              <a:r>
                <a:rPr lang="en-US" dirty="0" smtClean="0"/>
                <a:t>Spraying.</a:t>
              </a:r>
            </a:p>
          </p:txBody>
        </p:sp>
      </p:gr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from Staple Fibres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4628190" cy="400110"/>
          </a:xfrm>
          <a:prstGeom prst="rect">
            <a:avLst/>
          </a:prstGeom>
        </p:spPr>
        <p:txBody>
          <a:bodyPr wrap="none">
            <a:spAutoFit/>
          </a:bodyPr>
          <a:lstStyle/>
          <a:p>
            <a:r>
              <a:rPr lang="en-US" sz="2000" dirty="0" smtClean="0"/>
              <a:t> 1. Parallel-laid web from carded fibres.</a:t>
            </a:r>
            <a:endParaRPr lang="en-US" sz="2000" dirty="0"/>
          </a:p>
        </p:txBody>
      </p:sp>
      <p:sp>
        <p:nvSpPr>
          <p:cNvPr id="5" name="Rectangle 4"/>
          <p:cNvSpPr/>
          <p:nvPr/>
        </p:nvSpPr>
        <p:spPr>
          <a:xfrm>
            <a:off x="627797" y="1337481"/>
            <a:ext cx="7942997" cy="2308324"/>
          </a:xfrm>
          <a:prstGeom prst="rect">
            <a:avLst/>
          </a:prstGeom>
        </p:spPr>
        <p:txBody>
          <a:bodyPr wrap="square">
            <a:spAutoFit/>
          </a:bodyPr>
          <a:lstStyle/>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Carding is a time-honored way of making web from staple fibres.</a:t>
            </a:r>
          </a:p>
          <a:p>
            <a:pPr indent="-182880" fontAlgn="auto">
              <a:lnSpc>
                <a:spcPct val="80000"/>
              </a:lnSpc>
              <a:buClr>
                <a:schemeClr val="accent6">
                  <a:lumMod val="75000"/>
                </a:schemeClr>
              </a:buClr>
              <a:buFont typeface="Wingdings" pitchFamily="2" charset="2"/>
              <a:buChar char="q"/>
              <a:defRPr/>
            </a:pPr>
            <a:endParaRPr lang="en-US" dirty="0" smtClean="0">
              <a:solidFill>
                <a:schemeClr val="tx1">
                  <a:lumMod val="75000"/>
                  <a:lumOff val="25000"/>
                </a:schemeClr>
              </a:solidFill>
            </a:endParaRPr>
          </a:p>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In a carded web the fibres are aligned more or less parallel to each other and to the direction in which the card produces the web. </a:t>
            </a:r>
          </a:p>
          <a:p>
            <a:pPr indent="-182880" fontAlgn="auto">
              <a:lnSpc>
                <a:spcPct val="80000"/>
              </a:lnSpc>
              <a:buClr>
                <a:schemeClr val="accent6">
                  <a:lumMod val="75000"/>
                </a:schemeClr>
              </a:buClr>
              <a:buFont typeface="Wingdings" pitchFamily="2" charset="2"/>
              <a:buChar char="q"/>
              <a:defRPr/>
            </a:pPr>
            <a:endParaRPr lang="en-US" dirty="0" smtClean="0">
              <a:solidFill>
                <a:schemeClr val="tx1">
                  <a:lumMod val="75000"/>
                  <a:lumOff val="25000"/>
                </a:schemeClr>
              </a:solidFill>
            </a:endParaRPr>
          </a:p>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Such web is stronger when pulled lengthwise than crosswise because there is more friction between the fibre in lengthwise direction.</a:t>
            </a:r>
          </a:p>
          <a:p>
            <a:pPr indent="-182880" fontAlgn="auto">
              <a:lnSpc>
                <a:spcPct val="80000"/>
              </a:lnSpc>
              <a:buClr>
                <a:schemeClr val="accent6">
                  <a:lumMod val="75000"/>
                </a:schemeClr>
              </a:buClr>
              <a:defRPr/>
            </a:pPr>
            <a:endParaRPr lang="en-US" dirty="0" smtClean="0">
              <a:solidFill>
                <a:schemeClr val="tx1">
                  <a:lumMod val="75000"/>
                  <a:lumOff val="25000"/>
                </a:schemeClr>
              </a:solidFill>
            </a:endParaRPr>
          </a:p>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Carded webs are usually thin, they may be too thin for some nonwoven end-uses. To increase the final thickness, a number of webs can be layered.</a:t>
            </a:r>
            <a:endParaRPr lang="en-US" dirty="0">
              <a:solidFill>
                <a:schemeClr val="tx1">
                  <a:lumMod val="75000"/>
                  <a:lumOff val="25000"/>
                </a:schemeClr>
              </a:solidFill>
            </a:endParaRPr>
          </a:p>
        </p:txBody>
      </p:sp>
      <p:pic>
        <p:nvPicPr>
          <p:cNvPr id="7" name="Picture 4" descr="parallel card"/>
          <p:cNvPicPr>
            <a:picLocks noChangeAspect="1" noChangeArrowheads="1"/>
          </p:cNvPicPr>
          <p:nvPr/>
        </p:nvPicPr>
        <p:blipFill>
          <a:blip r:embed="rId3" cstate="print"/>
          <a:srcRect/>
          <a:stretch>
            <a:fillRect/>
          </a:stretch>
        </p:blipFill>
        <p:spPr>
          <a:xfrm>
            <a:off x="2483893" y="3671249"/>
            <a:ext cx="4138300" cy="3093831"/>
          </a:xfrm>
          <a:prstGeom prst="rect">
            <a:avLst/>
          </a:prstGeom>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from Staple Fibres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2321469" cy="400110"/>
          </a:xfrm>
          <a:prstGeom prst="rect">
            <a:avLst/>
          </a:prstGeom>
        </p:spPr>
        <p:txBody>
          <a:bodyPr wrap="none">
            <a:spAutoFit/>
          </a:bodyPr>
          <a:lstStyle/>
          <a:p>
            <a:r>
              <a:rPr lang="en-US" sz="2000" dirty="0" smtClean="0"/>
              <a:t> 2. Cross Laid-web</a:t>
            </a:r>
            <a:endParaRPr lang="en-US" sz="2000" dirty="0"/>
          </a:p>
        </p:txBody>
      </p:sp>
      <p:sp>
        <p:nvSpPr>
          <p:cNvPr id="5" name="Rectangle 4"/>
          <p:cNvSpPr/>
          <p:nvPr/>
        </p:nvSpPr>
        <p:spPr>
          <a:xfrm>
            <a:off x="627797" y="1337481"/>
            <a:ext cx="7942997" cy="2585323"/>
          </a:xfrm>
          <a:prstGeom prst="rect">
            <a:avLst/>
          </a:prstGeom>
        </p:spPr>
        <p:txBody>
          <a:bodyPr wrap="square">
            <a:spAutoFit/>
          </a:bodyPr>
          <a:lstStyle/>
          <a:p>
            <a:pPr>
              <a:buClr>
                <a:schemeClr val="accent2"/>
              </a:buClr>
              <a:buFont typeface="Wingdings" pitchFamily="2" charset="2"/>
              <a:buChar char="q"/>
            </a:pPr>
            <a:r>
              <a:rPr lang="en-US" dirty="0" smtClean="0"/>
              <a:t>To increase the strength of web in both lengthwise and crosswise directions, cross laid web is used.</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To achieve this, the fibres which make up the web will be orientated equally in both lengthwise and crosswise directions.</a:t>
            </a:r>
          </a:p>
          <a:p>
            <a:pPr>
              <a:buClr>
                <a:schemeClr val="accent2"/>
              </a:buClr>
            </a:pPr>
            <a:endParaRPr lang="en-US" dirty="0" smtClean="0"/>
          </a:p>
          <a:p>
            <a:pPr>
              <a:buClr>
                <a:schemeClr val="accent2"/>
              </a:buClr>
              <a:buFont typeface="Wingdings" pitchFamily="2" charset="2"/>
              <a:buChar char="q"/>
            </a:pPr>
            <a:r>
              <a:rPr lang="en-US" dirty="0" smtClean="0"/>
              <a:t>The properties of cross-laid webs do not vary with direction as much as do those of straight-laid web</a:t>
            </a:r>
          </a:p>
          <a:p>
            <a:pPr>
              <a:buClr>
                <a:schemeClr val="accent2"/>
              </a:buClr>
              <a:buFont typeface="Wingdings" pitchFamily="2" charset="2"/>
              <a:buChar char="q"/>
            </a:pPr>
            <a:endParaRPr lang="en-US" dirty="0" smtClean="0"/>
          </a:p>
        </p:txBody>
      </p:sp>
      <p:pic>
        <p:nvPicPr>
          <p:cNvPr id="8" name="Picture 4" descr="cross card"/>
          <p:cNvPicPr>
            <a:picLocks noChangeAspect="1" noChangeArrowheads="1"/>
          </p:cNvPicPr>
          <p:nvPr/>
        </p:nvPicPr>
        <p:blipFill>
          <a:blip r:embed="rId3"/>
          <a:srcRect/>
          <a:stretch>
            <a:fillRect/>
          </a:stretch>
        </p:blipFill>
        <p:spPr>
          <a:xfrm>
            <a:off x="1443251" y="3636679"/>
            <a:ext cx="6400800" cy="2960687"/>
          </a:xfrm>
          <a:prstGeom prst="rect">
            <a:avLst/>
          </a:prstGeom>
        </p:spPr>
      </p:pic>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from Staple Fibres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2121093" cy="400110"/>
          </a:xfrm>
          <a:prstGeom prst="rect">
            <a:avLst/>
          </a:prstGeom>
        </p:spPr>
        <p:txBody>
          <a:bodyPr wrap="none">
            <a:spAutoFit/>
          </a:bodyPr>
          <a:lstStyle/>
          <a:p>
            <a:r>
              <a:rPr lang="en-US" sz="2000" dirty="0" smtClean="0"/>
              <a:t> 3. Random web.</a:t>
            </a:r>
            <a:endParaRPr lang="en-US" sz="2000" dirty="0"/>
          </a:p>
        </p:txBody>
      </p:sp>
      <p:sp>
        <p:nvSpPr>
          <p:cNvPr id="5" name="Rectangle 4"/>
          <p:cNvSpPr/>
          <p:nvPr/>
        </p:nvSpPr>
        <p:spPr>
          <a:xfrm>
            <a:off x="627797" y="1337481"/>
            <a:ext cx="8134066" cy="2363724"/>
          </a:xfrm>
          <a:prstGeom prst="rect">
            <a:avLst/>
          </a:prstGeom>
        </p:spPr>
        <p:txBody>
          <a:bodyPr wrap="square">
            <a:spAutoFit/>
          </a:bodyPr>
          <a:lstStyle/>
          <a:p>
            <a:pPr>
              <a:lnSpc>
                <a:spcPct val="90000"/>
              </a:lnSpc>
              <a:buClr>
                <a:schemeClr val="accent2"/>
              </a:buClr>
              <a:buFont typeface="Wingdings" pitchFamily="2" charset="2"/>
              <a:buChar char="q"/>
            </a:pPr>
            <a:r>
              <a:rPr lang="en-US" dirty="0" smtClean="0"/>
              <a:t> The </a:t>
            </a:r>
            <a:r>
              <a:rPr lang="en-US" dirty="0" err="1" smtClean="0"/>
              <a:t>Rando</a:t>
            </a:r>
            <a:r>
              <a:rPr lang="en-US" dirty="0" smtClean="0"/>
              <a:t>-Webber creates such a randomly orientated web by blowing the fibres about in a stream of air and then sucking them onto the surface of a perforated drum to form a layer.</a:t>
            </a:r>
          </a:p>
          <a:p>
            <a:pPr>
              <a:lnSpc>
                <a:spcPct val="90000"/>
              </a:lnSpc>
              <a:buClr>
                <a:schemeClr val="accent2"/>
              </a:buClr>
              <a:buFont typeface="Wingdings" pitchFamily="2" charset="2"/>
              <a:buChar char="q"/>
            </a:pPr>
            <a:endParaRPr lang="en-US" dirty="0" smtClean="0"/>
          </a:p>
          <a:p>
            <a:pPr>
              <a:lnSpc>
                <a:spcPct val="90000"/>
              </a:lnSpc>
              <a:buClr>
                <a:schemeClr val="accent2"/>
              </a:buClr>
              <a:buFont typeface="Wingdings" pitchFamily="2" charset="2"/>
              <a:buChar char="q"/>
            </a:pPr>
            <a:r>
              <a:rPr lang="en-US" dirty="0" smtClean="0"/>
              <a:t> This randomizing process produces a remarkably uniform web from staple fibres and with no directionality in properties.</a:t>
            </a:r>
          </a:p>
          <a:p>
            <a:pPr>
              <a:lnSpc>
                <a:spcPct val="90000"/>
              </a:lnSpc>
              <a:buClr>
                <a:schemeClr val="accent2"/>
              </a:buClr>
              <a:buFont typeface="Wingdings" pitchFamily="2" charset="2"/>
              <a:buChar char="q"/>
            </a:pPr>
            <a:endParaRPr lang="en-US" dirty="0" smtClean="0"/>
          </a:p>
          <a:p>
            <a:pPr>
              <a:lnSpc>
                <a:spcPct val="90000"/>
              </a:lnSpc>
              <a:buClr>
                <a:schemeClr val="accent2"/>
              </a:buClr>
              <a:buFont typeface="Wingdings" pitchFamily="2" charset="2"/>
              <a:buChar char="q"/>
            </a:pPr>
            <a:r>
              <a:rPr lang="en-US" dirty="0" smtClean="0"/>
              <a:t> Its webs account for three-quarters of non-woven produced</a:t>
            </a:r>
          </a:p>
          <a:p>
            <a:pPr>
              <a:buClr>
                <a:schemeClr val="accent2"/>
              </a:buClr>
              <a:buFont typeface="Wingdings" pitchFamily="2" charset="2"/>
              <a:buChar char="q"/>
            </a:pPr>
            <a:endParaRPr lang="en-US" dirty="0" smtClean="0"/>
          </a:p>
        </p:txBody>
      </p:sp>
      <p:pic>
        <p:nvPicPr>
          <p:cNvPr id="7" name="Picture 4" descr="random card"/>
          <p:cNvPicPr>
            <a:picLocks noChangeAspect="1" noChangeArrowheads="1"/>
          </p:cNvPicPr>
          <p:nvPr/>
        </p:nvPicPr>
        <p:blipFill>
          <a:blip r:embed="rId3" cstate="print"/>
          <a:srcRect/>
          <a:stretch>
            <a:fillRect/>
          </a:stretch>
        </p:blipFill>
        <p:spPr>
          <a:xfrm>
            <a:off x="1760562" y="3480179"/>
            <a:ext cx="5581934" cy="3200400"/>
          </a:xfrm>
          <a:prstGeom prst="rect">
            <a:avLst/>
          </a:prstGeom>
        </p:spPr>
      </p:pic>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sp>
        <p:nvSpPr>
          <p:cNvPr id="5" name="Rectangle 4"/>
          <p:cNvSpPr/>
          <p:nvPr/>
        </p:nvSpPr>
        <p:spPr>
          <a:xfrm>
            <a:off x="232012" y="1337481"/>
            <a:ext cx="8734567" cy="5355312"/>
          </a:xfrm>
          <a:prstGeom prst="rect">
            <a:avLst/>
          </a:prstGeom>
        </p:spPr>
        <p:txBody>
          <a:bodyPr wrap="square">
            <a:spAutoFit/>
          </a:bodyPr>
          <a:lstStyle/>
          <a:p>
            <a:pPr lvl="0"/>
            <a:r>
              <a:rPr lang="en-US" b="1" dirty="0" smtClean="0"/>
              <a:t>There are two methods of dry laying:</a:t>
            </a:r>
            <a:endParaRPr lang="en-US" dirty="0" smtClean="0"/>
          </a:p>
          <a:p>
            <a:pPr lvl="1"/>
            <a:r>
              <a:rPr lang="en-US" dirty="0" smtClean="0"/>
              <a:t>a) Carding.</a:t>
            </a:r>
          </a:p>
          <a:p>
            <a:pPr lvl="1"/>
            <a:r>
              <a:rPr lang="en-US" dirty="0" smtClean="0"/>
              <a:t>b) Air laying.</a:t>
            </a:r>
          </a:p>
          <a:p>
            <a:pPr lvl="0"/>
            <a:endParaRPr lang="en-US" b="1" u="sng" dirty="0" smtClean="0"/>
          </a:p>
          <a:p>
            <a:pPr lvl="0"/>
            <a:r>
              <a:rPr lang="en-US" b="1" u="sng" dirty="0" smtClean="0"/>
              <a:t>Carding machine</a:t>
            </a:r>
            <a:endParaRPr lang="en-US" dirty="0" smtClean="0"/>
          </a:p>
          <a:p>
            <a:pPr lvl="0">
              <a:buClr>
                <a:schemeClr val="accent2"/>
              </a:buClr>
              <a:buFont typeface="Wingdings" pitchFamily="2" charset="2"/>
              <a:buChar char="q"/>
            </a:pPr>
            <a:r>
              <a:rPr lang="en-US" dirty="0" smtClean="0"/>
              <a:t>It is a revolving drum or series of drums covered in fine metallic wires or teeth.</a:t>
            </a:r>
          </a:p>
          <a:p>
            <a:pPr lvl="0">
              <a:buClr>
                <a:schemeClr val="accent2"/>
              </a:buClr>
              <a:buFont typeface="Wingdings" pitchFamily="2" charset="2"/>
              <a:buChar char="q"/>
            </a:pPr>
            <a:r>
              <a:rPr lang="en-US" dirty="0" smtClean="0"/>
              <a:t>Carding is a mechanical process starting with the opening of fibre bales which are blended and conveyed to the next stage by air transport.</a:t>
            </a:r>
          </a:p>
          <a:p>
            <a:pPr lvl="0">
              <a:buClr>
                <a:schemeClr val="accent2"/>
              </a:buClr>
              <a:buFont typeface="Wingdings" pitchFamily="2" charset="2"/>
              <a:buChar char="q"/>
            </a:pPr>
            <a:r>
              <a:rPr lang="en-US" dirty="0" smtClean="0"/>
              <a:t>They are after that combed into a web by a carding machine.</a:t>
            </a:r>
          </a:p>
          <a:p>
            <a:pPr lvl="0">
              <a:buClr>
                <a:schemeClr val="accent2"/>
              </a:buClr>
              <a:buFont typeface="Wingdings" pitchFamily="2" charset="2"/>
              <a:buChar char="q"/>
            </a:pPr>
            <a:r>
              <a:rPr lang="en-US" dirty="0" smtClean="0"/>
              <a:t>The exact configuration of cards depends on the fabric weight and fibre properties needed.</a:t>
            </a:r>
          </a:p>
          <a:p>
            <a:pPr lvl="0">
              <a:buClr>
                <a:schemeClr val="accent2"/>
              </a:buClr>
              <a:buFont typeface="Wingdings" pitchFamily="2" charset="2"/>
              <a:buChar char="q"/>
            </a:pPr>
            <a:r>
              <a:rPr lang="en-US" dirty="0" smtClean="0"/>
              <a:t>The web can be parallel-laid, or can be random-laid.</a:t>
            </a:r>
          </a:p>
          <a:p>
            <a:pPr lvl="0">
              <a:buClr>
                <a:schemeClr val="accent2"/>
              </a:buClr>
              <a:buFont typeface="Wingdings" pitchFamily="2" charset="2"/>
              <a:buChar char="q"/>
            </a:pPr>
            <a:r>
              <a:rPr lang="en-US" dirty="0" smtClean="0"/>
              <a:t>The parallel-laid carded webs result in</a:t>
            </a:r>
          </a:p>
          <a:p>
            <a:pPr lvl="1">
              <a:buClr>
                <a:schemeClr val="accent2"/>
              </a:buClr>
              <a:buFont typeface="Wingdings" pitchFamily="2" charset="2"/>
              <a:buChar char="ü"/>
            </a:pPr>
            <a:r>
              <a:rPr lang="en-US" dirty="0" smtClean="0"/>
              <a:t>Good tensile strength,</a:t>
            </a:r>
          </a:p>
          <a:p>
            <a:pPr lvl="1">
              <a:buClr>
                <a:schemeClr val="accent2"/>
              </a:buClr>
              <a:buFont typeface="Wingdings" pitchFamily="2" charset="2"/>
              <a:buChar char="ü"/>
            </a:pPr>
            <a:r>
              <a:rPr lang="en-US" dirty="0" smtClean="0"/>
              <a:t>Low elongation and</a:t>
            </a:r>
          </a:p>
          <a:p>
            <a:pPr lvl="1">
              <a:buClr>
                <a:schemeClr val="accent2"/>
              </a:buClr>
              <a:buFont typeface="Wingdings" pitchFamily="2" charset="2"/>
              <a:buChar char="ü"/>
            </a:pPr>
            <a:r>
              <a:rPr lang="en-US" dirty="0" smtClean="0"/>
              <a:t>Low tear strength</a:t>
            </a:r>
          </a:p>
          <a:p>
            <a:pPr>
              <a:buClr>
                <a:schemeClr val="accent2"/>
              </a:buClr>
            </a:pPr>
            <a:r>
              <a:rPr lang="en-US" dirty="0" smtClean="0"/>
              <a:t>in the machine direction and the reverse in the cross direction.</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pic>
        <p:nvPicPr>
          <p:cNvPr id="76802" name="Picture 2" descr="p32"/>
          <p:cNvPicPr>
            <a:picLocks noChangeAspect="1" noChangeArrowheads="1"/>
          </p:cNvPicPr>
          <p:nvPr/>
        </p:nvPicPr>
        <p:blipFill>
          <a:blip r:embed="rId3"/>
          <a:srcRect/>
          <a:stretch>
            <a:fillRect/>
          </a:stretch>
        </p:blipFill>
        <p:spPr bwMode="auto">
          <a:xfrm>
            <a:off x="0" y="1196761"/>
            <a:ext cx="6264322" cy="3780025"/>
          </a:xfrm>
          <a:prstGeom prst="rect">
            <a:avLst/>
          </a:prstGeom>
          <a:noFill/>
        </p:spPr>
      </p:pic>
      <p:sp>
        <p:nvSpPr>
          <p:cNvPr id="76804" name="AutoShape 4" descr="data:image/jpeg;base64,/9j/4AAQSkZJRgABAQAAAQABAAD/2wCEAAkGBhQSEBUQEBAVFBUUFhcQFRQQEBAUFBUQFBYXFBUVFRQXHCYeFxkjGRQUIC8gIycpLCwsFR4xNTAqNSYrLCkBCQoKDgwOGg8PGiwkHSUsKikqKSkpLCwpLCwpLSwsLCwpKSwpLCwsLCwsLCwsLCwpLCwpKSwpLCwpKSwpLCkpLP/AABEIAMIBAwMBIgACEQEDEQH/xAAcAAACAgMBAQAAAAAAAAAAAAAABgEFAgQHAwj/xAA+EAABAwEEBgYJBAEDBQAAAAABAAIRAwQFEiEGMUFRcZETIjJhgbEHFBVSYpKhweEjQlPRcjOC8BYkorLx/8QAGQEBAQEBAQEAAAAAAAAAAAAAAAECAwQF/8QAKREAAgICAgIBAgYDAAAAAAAAAAECEQMSEyEEMUEiURQjMjNxgUNh8P/aAAwDAQACEQMRAD8A7ihC07XanNdAjVuQG4hVRvF/dyUG8n93JWiWWyFT+1H93JQb1f3ckoWXKFS+1X93JQb2f3ckopdoVJ7Xqd3JYm+Knw8vyoC9QqH2zU+Hl+Ue2anw/L+UBfIVB7aqfD8v5Ue2qnw/L+UAwIS/7bqfD8v5Ue26nw/L+UAwoS/7aqfD8v5R7aqfD8v5QDAhL/tup8Py/lR7bqfD8v5QDChL3tup8Py/lR7cqfD8v5QDEhLnt2p8Py/lR7eqfD8v5UsDIhLXt6r8Py/lQb/q/D8v5VAzISwdIKvw/L+Vj/1FV+H5fygGlCVTpHV+H5fysDpLW+H5fygG1CTzpPW+H5fym6k6Wg7wCgMkIQgBVt4dvwCslW3h2vAKojNNywKzKwKpDGVBKCiFAYlYlZkLAoUglQpKiFAYqJUkKIUBiSoWRCghAQoUwiFACApARCGiELIBEIDFYlZwiEB5woIXpCiEB5woIXpCjCgPMhY4V6kKMKEPBzVhhWw5ixLUBrPan+h2RwHkkYtTzR7I4DyVQM0IQqAVbeHa8FZKtvDt+CqIzUIWBCzKwKrIYqFkVioDEhQQsyFiQgMCFCyKhQpioIWUKIQGBULIhRCgIULIrFASFKhSChQUqUQhSIULKEQgMYUQs0QhDzhThWYCmEB5YUYV6YUYVSHiWrBzVsYVGFAappp0pdkcB5JUNNNlPUOAQpkhCEAKut/a8FYqvt3a8FURmoQsHBepCwIVIeZCghZwvOrUDRLiBGWZ1IAWMKWVA7suB2ZEHPwUkKAwIUQs4XnWqtY0ve4Na0FznOMANGZJKAIUEJBvD0w0WPLaVBzwDGJ7wye8CCR4q+0V03oW+W05ZVaMRpvIJw72kdofVSy0XxCwIXpUIAJJAAzJJAAA1kk6lV0dJrK84WWuiSMo6VnDaVAWCiF6BqmEB5hqkNSTpR6T6dlrGjTp9JhHWcHwMR1Nbv70t2L0z1S/9SiwMk9nESNwMnPj36kNUdcDVOFVlw6Q07U3FTIIIkR9QdxCtoQGIC0LxvyhQyrVmsO4mTyGa9r4tvQ2erV2saSOOofUri96P6Qmo5xJ7RJkydufisTnqdIQ27OtXVpTZrS4so1Q5w/bm0x3AwSrfCvm91V9Cs17SWuBD2kGCDrC+irrtfTUKVb+Smyp4uaCfNai7MyjR7BqnCvQNXMNLfS0aVR1Oxta4NOHpHgmXbcI3d5WvRirOl4UYVwun6XbcHYjUY4T2XUqeH6AH6rrGhOlrLws/ShuB7DhqMmYdsI+E/2iDReFqjCvXCoDVSHnhTNT1DgEvYUws1DgoUyQhCAFoW3teC31oW3teCqIzWKgqSFqXqCaFQBuKWOGEGCQRmB3wqQ4jpL6QLU+vUFC1PYzEQ0McAMIMZEZgaksm+6wBaatTrnE+Kr+sfizzK17Y8gkEQZOXjt3fhawBcQM95AH1XL+Tsdh9Fl7VKrjSLgGU2SABm4aterIwujkLl/ors3RPZikGox7fEkOAPg3yXUSmN2hmg4y7+xjCUPSlbCy7y0A/qPawkag0HEZ4kNHinAqm0rpB1nIcAQXNBxCRhMyrN1FszjjtNI4NXsgwzOatvRewtvaiAdYqT/j0TiQmO9dCmOa0tJYASXHX1QO/avT0aaLOFsNsAd0TGvaxzhk9zuoYO2M5XDHkUn0enNhcVZh6ZNJHB7LDTdDcIq1Y/cXHqNPcAJjvG5crdI2966f6U9GS62i0ScNSlAAGYfTAEeIXOrZdFTCXBhhpwnI+C77q6ZwWOWtpHUvQ3pI+qypZKji7ogKlMkyQwnC5s7gSCOJTZpregs9ldUM7hHvEEDgkL0H3W4Va9cghoY2kCRrc52LLgG/UJ806uzp7FUaNbYeP9pz+kqv0Y+T57tT8ToJ7yc/Faj3AEZ5eabLPok41W06knpGB7TTgwDqJGzMEZqovLRmpSqYHNORwyRE7slhTXo66OrGb0VX8adp6Iuhj8ySQIIBO3fku5tMiVwj0dXS5lvYHsjDixB0ZZRqO2V3hq2jnI1b1soqUKlM6nNIXDNJLDUoSwGQHHPvYc/MLvdV4iDtEZDOEnXxooK5xVHRhJDcAEOaYJJnUZXnzOpJnqwK4tM4zb3OeWvzOQzjdrX0LofTIsFmDtfQs194lI9i0PpWerirNdUpH9rSBnM5g9od0hdBu296VWW0zm0CWEQQ3UIG7Yt4pJnPNBo8tKWvNirikYeabgCTHHPZ1ZXzfa6uZaREZGd4yML6Yvix9LQfTH7hG0SNoy2EZeK+fdJbi6Kq9py1mANR3Cc9a1J0zMItp0LTq7YHeTP9hPHofvs0bcKUjBWBY7EYHVktIO/u70h1rMWmN21MWhdxVq1oY5jBDXgkvBwzrEgZnZl3rdqjLX3PpZAavOyUMDA2ZjujkNg7l7ALRyIwq+ZqHBUiu2aghSUIQoAWjbB1vBby0rX2vBVEZrFi17ZXFNpc48BOZO4LbSZpPbCys8v2AYB8MbPGVjLPSNo64cXJKhK0g0DFprvrCoGF7sUYSd22VoUvRrh64tBDxqhsj+09Wd8tB35rIsXz+WX3PqrDBfBpaG2Q06w9YacQ6tPCWlpJEYiZmYJgQnK+LaaLAQAXOyaCcstZPMJNFpxPFLbBM7QANfOE0U8NsszeknG2c2mHB4ydzjUu+KTcXFezz+RjSmpz7RSst9oxFzq+W5obC2HWx1Rha94cDrBa2MjOwKlt1hqsqEYXPbOU7R3wvWyWg4Yjw3LhPePtneCxz/SvX+jZrw4EHUF42HSM2am1mFpptywgQQ2c4I4k5rG01IbKW7XUNSr0LdoPM5D6n6LEJOLtHZ44zVSHPSeKwHR62HtHskHWI17BmqW0WcdGGOznM5aztWwXlnRUZmWkOO04RrRbWfRSc3OVjFDSKiVLqzqECg5zAM4a4gB2+NSbNHb+qVmjpKTi0j/VawhuLc7ZJ7skpX1TiT3JyuW2htipYsgxgP02f82rvik13Zw8mEXSS9nqNHKLX9M2mGGZJaciPdjUBJniq2/dH6VqIk4XNMtc2JDtYMajwV3arQTTMAyYEHIg7QVVWx+FwAWpO3ZyhGlQt3Bis1tw2hwe0ujG4AOa8iA4ndv2bdic7y0noUIxPxF2YFKHnLfBgJD0jrE1gd+RPeAc1rWQ5h0as4W45Gl0Znhi5Jv0dCbegc4bMeoHIwBtU2l8pUu2347S2ZgAtaO86zy80y2jUvO277O2sV0ivviv1cPdiHFLuj96BtuY8uhocKTj3VAW5904VbaQyBPckOjVOKpOp2riFYtp2alFNU/k7raq+BpceAB2nckrSDRyjaXdJVbiftMkTGzJLNz350VN+IkuywyTu/tNF0Wg1LO17tZbn4reXI2zliwqCsV/+mqFSoWGmIaDwJCrKVIWap0lne6m4OhuFx4RGojuTNbamF/V1mUm3u4443mTxCkWzWRKraOuaNaZU7Q1tOsRTr9ktdk17t9M6jO7WmQFfP1e1OeBnDmwQ4bxqPFMl1aU18QDrRUPGo7+17ISb9nz8kEn9J2AK6ZqC5rY70qkf6r/AJiukUT1RwHktnIzQhCAFo2w9bwW8tG2drwVRGeMrSvC6qdaMYmFuIVasJ0JPQRUc1oJhxaAATkDC9K9kfGVN3yuThZLO1s4WgEkknaSd5WwvJ+G+7Pb+Ma9I5GJZbBikSxwzG3JMuhlrk1Gg5YyR4wvfT9obRFSJLXtzykA9U57s1W6C0jLnRrKQx6To6ZcyyYb+bHK10mhrnkdlpdyE/ZIdAwM9ua6HWYCxzSJBBaR3EQfNTY7BTptDWMDREZAT4nat5cLyV2cMOdYk+rObW2p1Us3fZKlS1F1PIiNepdkva6KVRhxMEx2gAHcwkHRu7sFreJDhrBETrIzGwrjHBo+/R6JeUpQ66Z5NoVPWB0giGkDiSJ8vqri02F5b1abjwadXJNDLuYajKhAlswI25Z+H3VpUV/Cpu7MPzX112ccv8uEhzS3uIIOXHimjRWx9LSpOqOMU4ho1Et1Sd3crfTOwipZnYs8IxDuI3LU0RpRQaFqOFRdEyeS5xtdG7Wd13cZ5hUV5UndIx0Ew4agT3J2sLRJyE65gLYrN3eS1wX3ZiPka/ByO+LEek6zTGeZaYnZmtWyM68LoelNmLqLidglIt3Ml0qOGvReXfsu7suTFVaWxM7eBV/bLrqRGEn/ABzUaPjrjgfJMr4WuGMu2Y5pR6EG+7mqPBApuyG3Iczkud1rK5ji14ggmea71aKYwnLZ4clxe+X4qpdv18ZKnEoejXO59M0LPY8ZhOdyUC2jg1xPnKpbmpjJdRuBo9XbAHfAjOTr3rLxcnRVl4+zmN5GKwBSzfFmd0mPC4NMwSDHgV3S30DiDwxpMRJ1gcjmkbTO7TUZ0hiGjLDiOo6pJ47FqODX5JPydlVHPbO3MBMV33VJDlRWdvWCcbp1BdEcJFzYaMBdPo9kcB5LnNDUujUeyOA8lswZoQhAC0Lb2vBb60Lb2vBVEZ4Soc6BJ2ZqF52nsO/xPkVQjYoO/sHeF6Fy5/c98OoOBLjg1OEkgD3gN47kzMvxrtT2kRIIcNW9coZVJHfNgljdEXvZW1C5lUSwNxu4Nz8NX0Xho7ZWspgN1a0qaVX+6tjbSJFPslwJ64br/wBsk8Ux6O2mWDgEU1KXQnilCCb+S6ttvbSDS8wHHDMEwYJE8luUK4c0FpmRIjcVQaVH/tx/m37pUOkVWgMLYcCcsU9UnaD9lmWXWdM3Dx98ey9nQrxzYeCULks9JtqeKZzwtc7Oes6T/RjvWjbNKqtWmaOEMxCHPBJJG0NGyd87VV6N1DTtkbHBR5U5JIsfHksbmzorr5Yyt0T8hhBxbA47D3RGaty7q5JDvyr+s/PY3/1C8Ll0zdTYaRbiDDk7PU6Thju+6kM31uLNT8b8tTj/AGNOkZHQPl2EBpJJ1BozJVRopammnDTI2HuVJf1+utVIgAtYcyDrdGcEDUJUaGVyAAryKUujMsEoY7kdBp3gwEtdlABnfOa2y8FsjMRIS1b29ad7R9Mv6Xndd+Eg0BJdT17sBOX9eCscn1OLMyw/QpI3b/qTRcBrI+yQbKYqEDet/SDScOY5tPFiJgkjDhzz75VDY6uo7wFJTUn0ajicY2zoNzXiyn2zAdli1wdYnu1pkFQODXNIIImQQVz8PmmOIP0K27l0kbTd6vVMAnqEg9px7J2cEWWpasrwbY917Gm9rwFKm5wzMGPALjVpvAVnucAYk6+/u3a006XaTYg6z05xEQ4zkGnx2jzSVYmRineEnO3SJDE1HZl5dDl07R6s00Bh1tycPi/orll2OzTLZbe6mC9hzG/UeIUc9KZY4uS18j1a3dXNKd8nFTqCdhE5QBt+63LJf4rWbFkHYnU3DI5iDr4EJW0uvttGlhmXOnIHdv7l33VWeZwkpa/ImAQ7gUzXRXySnZH4mA/8lXN114WEWSHmz1Ml0qh2RwHkuTWOvkusUOy3gPJbMHohCEAKut56/gFYqtt/b8AqiM8JXja3fpvPwu8ivReNtp4qb2+81zfEghH6LH2c4t1bIAAbPE6l7erwzoznAg8VpxNRjTtcAef4V5QoS4rw449H1PKnTSX8lNWb+mQYEA6uSZtFnzTae4eSW9IaPRuO5wxeOoq50MrzTA3BaxKpNGfJkpY4yLjSypFBo3vH0BKQK8uqhsyB1vGck96YUpsweP2PBPAgtPmEi3UMVoM7x9FZq8gxS18d0MFsuYmzio3Is62e1u1UjP069N5OeKDwOS6LZrKHUiw6nNLTwIhcxvyWODTra8NPFro+ymWNSTRrxp745QYwaQ1ZL3NOxvicIlU9Cy4KDM5L/wBUnvcBl4CAsrdXLm5Zl0AcTkFcPsAaG09jGhvIR9lnGrk2M71hCJXCiSwsOWX/AArLRk4XYZ1Ej6z91uXrRwNY4d7T5j7qruEkOL97z9ICRWs2Mkt8KY8W89Vp7jyEFUmjtGalerwpx/5T5fVWVurfptcO9vMSPJV+jefTnZiZzh0+YXT/ACHJfsf99yqt1y4qr41Ol3idY5+aqBQwO6P3THhrTbXdD54hKdqqfrOd8Uch+Vj1I6XtitjDZD1RO8KtrM6S1NbOQ68f4Z+cLcp1f0p7x/S07nbitT3bGUzzcQB9AUauaNQ6wtnobA11RzjExnlJ3JdqACo8DYQPomS0vwudG5LNJsl7vijkPyi/WxL9hM3rtGauqz4pu8CeEKmuzWrO2VYDhvaFrL+k5+N+v+jV0ZYejqvOp74bO5oIPn9FQX3chNYlup5ngdv9po0ap/8AazvqVCOEx9itW3tzWnG4HJSrL36FazWQ0iaRM/u+x+ysLHrWF5U/1mne0/ZTZXw5axu4mfIiozaQz2F+S7LZ+w3/ABHkuL2I5LtFn7Df8R5LseU9EIQgBVN5Hr+AVsqu8h1/AKojNIuUFyywqCEIc2vahVFoPRUXlwqEtAaYjFOvVCarBdbgA5xg7RkYO5XZYjAuaxpHfJmc6F3SDR51drcDhIkdfcY1QFjo3ow6zkl1UOn9rWmAd8lMmBZNYmiuycstdfg0L7sz6tA02OAJiZ2jdOzZyStdWiNRtbpXua0bGjrE8dQCeXNXmaSrim7CytR0+DGg4tEfZJWl9zOdVNQMlrjixDUDGc7tU+KeMCxLVJw2VGsOXjlZzazPax9PE4HC9pgbgZTGGPqHE1hA7xH3TGaAmYHIKSxZjj1NZs/I06oV7/s7xSbIyBJJGzKBP1VRcdnqVKTQyn2CWl37XZkzPin/AAIDE4/qsnN+WoUL9evhpmk4S7LUeyciFq3JaBTNZriBiLHDvycPsE01bI13aaDxaCvCjddJri5tNoJ2holZ0e1m+WHHrXYv2p8wQ0wTmQDA4pVfZ3VHPbTaXEPOYBiDG1dQLF5dCBqAHAQrx92RZqhrQisa5jDTe3rZZTq25r0uOq1jq7nOAksaATmYDj9041bI13aaDxAK1qNzUmEubSaCdsSfqpxvazo80eLRLsUbxfILhqg5wUt2e0kNLS2BJOKdc7wurVrG1wwuaCNzgCFqi7KY1UmDgxv9JxvayLNHjUGhIu6x1O1g6uuZyjit23nEAAMxkd0f/U3PswIggEHKCMoWrUuemf2Rwc4fdJxbVIYMkIy2lZTXLVayyMaSJBfMmM8bloWx+I9XPxTBQ0eoszDJJM9dxdmvb1No1NA4ALok6PPNpybRz68a7RUZsgFrs9h3+K1xTeX9Vs8CE+2u56VQy+kx3e5oKypWFrcmtA4ABSEK6N5cqm7KO76dQDOmeYXbrN2G/wCI8lzMU10yh2W8B5LocD0QhCAFW3gOv4BWSwdRBzIBQFKQohXXq7fdHJR6s33RyVJRS4FOBXXqzfdHJHq7fdHJBRSBiyDFc+rN90ckert90ckBTFijArr1dvujkj1dvujkoClwrHCrz1dvujkj1ZvujkgKItQaavPVm+6OSPVm+6OSAosCA1XvqzfdHJHqrfdHJAUmFY4Ve+rN90ckeqt90ckKUBavMtTH6qz3ByUeqM9wcggFssWJYmb1NnuN5BHqbPcbyCAVnNXkWJtNhZ7jeQUeoU/428ggFLAsXMTf7Pp/xt+UI9n0/wCNvyhAJjmLycxO/s2l/G35Qo9mUv4m/KEAhuYscCfvZdL+JnyhR7KpfxM+UKkELCui0Oy3gPJa/smj/Ez5QtoBQpKEIQAhCEAIQhACEIQAhCEAIQhACEIQAhCEAIQhACEIQAhCEAIQhACEIQAhCEAIQhACEKCUBKF5est94c1Irt1YhzQHohQhAShCEAIQhACEIQAhCEAIQhACEIQAhCEAIQhACEIQAhCEAIQhACEIQAhCEAIQhACgqUICFCEIDJ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7" name="Picture 7"/>
          <p:cNvPicPr>
            <a:picLocks noChangeAspect="1" noChangeArrowheads="1"/>
          </p:cNvPicPr>
          <p:nvPr/>
        </p:nvPicPr>
        <p:blipFill>
          <a:blip r:embed="rId4"/>
          <a:srcRect/>
          <a:stretch>
            <a:fillRect/>
          </a:stretch>
        </p:blipFill>
        <p:spPr bwMode="auto">
          <a:xfrm>
            <a:off x="6341020" y="131772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809" name="Picture 9" descr="https://encrypted-tbn0.google.com/images?q=tbn:ANd9GcRGQLzNhDU2WVr4d0J_tZuwk3YWA_umtg2HLSqEjTlc0xp4aSfAgQ"/>
          <p:cNvPicPr>
            <a:picLocks noChangeAspect="1" noChangeArrowheads="1"/>
          </p:cNvPicPr>
          <p:nvPr/>
        </p:nvPicPr>
        <p:blipFill>
          <a:blip r:embed="rId5"/>
          <a:srcRect/>
          <a:stretch>
            <a:fillRect/>
          </a:stretch>
        </p:blipFill>
        <p:spPr bwMode="auto">
          <a:xfrm>
            <a:off x="6597318" y="337952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sp>
        <p:nvSpPr>
          <p:cNvPr id="5" name="Rectangle 4"/>
          <p:cNvSpPr/>
          <p:nvPr/>
        </p:nvSpPr>
        <p:spPr>
          <a:xfrm>
            <a:off x="232012" y="1337481"/>
            <a:ext cx="8734567" cy="3970318"/>
          </a:xfrm>
          <a:prstGeom prst="rect">
            <a:avLst/>
          </a:prstGeom>
        </p:spPr>
        <p:txBody>
          <a:bodyPr wrap="square">
            <a:spAutoFit/>
          </a:bodyPr>
          <a:lstStyle/>
          <a:p>
            <a:pPr lvl="0"/>
            <a:r>
              <a:rPr lang="en-US" b="1" u="sng" dirty="0" smtClean="0"/>
              <a:t>Air laying:</a:t>
            </a:r>
          </a:p>
          <a:p>
            <a:pPr lvl="0"/>
            <a:endParaRPr lang="en-US" dirty="0" smtClean="0"/>
          </a:p>
          <a:p>
            <a:pPr lvl="0">
              <a:buClr>
                <a:schemeClr val="accent2"/>
              </a:buClr>
              <a:buFont typeface="Wingdings" pitchFamily="2" charset="2"/>
              <a:buChar char="q"/>
            </a:pPr>
            <a:r>
              <a:rPr lang="en-US" dirty="0" smtClean="0"/>
              <a:t> Generally tiny fibres are fed into an air flow.</a:t>
            </a:r>
          </a:p>
          <a:p>
            <a:pPr lvl="0">
              <a:buClr>
                <a:schemeClr val="accent2"/>
              </a:buClr>
            </a:pPr>
            <a:endParaRPr lang="en-US" dirty="0" smtClean="0"/>
          </a:p>
          <a:p>
            <a:pPr lvl="0">
              <a:buClr>
                <a:schemeClr val="accent2"/>
              </a:buClr>
              <a:buFont typeface="Wingdings" pitchFamily="2" charset="2"/>
              <a:buChar char="q"/>
            </a:pPr>
            <a:r>
              <a:rPr lang="en-US" dirty="0" smtClean="0"/>
              <a:t> From here it goes on to a moving belt or perforated drum, where they form a randomly oriented web.</a:t>
            </a:r>
          </a:p>
          <a:p>
            <a:pPr lvl="0">
              <a:buClr>
                <a:schemeClr val="accent2"/>
              </a:buClr>
            </a:pPr>
            <a:endParaRPr lang="en-US" dirty="0" smtClean="0"/>
          </a:p>
          <a:p>
            <a:pPr lvl="0">
              <a:buClr>
                <a:schemeClr val="accent2"/>
              </a:buClr>
              <a:buFont typeface="Wingdings" pitchFamily="2" charset="2"/>
              <a:buChar char="q"/>
            </a:pPr>
            <a:r>
              <a:rPr lang="en-US" dirty="0" smtClean="0"/>
              <a:t> Air laid webs gives greater adaptability in terms of the fibres and fibre blends that can be used.</a:t>
            </a:r>
          </a:p>
          <a:p>
            <a:pPr lvl="0">
              <a:buClr>
                <a:schemeClr val="accent2"/>
              </a:buClr>
            </a:pPr>
            <a:endParaRPr lang="en-US" dirty="0" smtClean="0"/>
          </a:p>
          <a:p>
            <a:pPr lvl="0">
              <a:buClr>
                <a:schemeClr val="accent2"/>
              </a:buClr>
              <a:buFont typeface="Wingdings" pitchFamily="2" charset="2"/>
              <a:buChar char="q"/>
            </a:pPr>
            <a:r>
              <a:rPr lang="en-US" dirty="0" smtClean="0"/>
              <a:t> Compared with carded webs, air laid webs has lower density, greater softness and the laminar structure is absent.</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grpSp>
        <p:nvGrpSpPr>
          <p:cNvPr id="2" name="Group 33"/>
          <p:cNvGrpSpPr>
            <a:grpSpLocks/>
          </p:cNvGrpSpPr>
          <p:nvPr/>
        </p:nvGrpSpPr>
        <p:grpSpPr bwMode="auto">
          <a:xfrm rot="5400000">
            <a:off x="261557" y="6307518"/>
            <a:ext cx="131765" cy="54803"/>
            <a:chOff x="3424" y="1389"/>
            <a:chExt cx="182" cy="2132"/>
          </a:xfrm>
        </p:grpSpPr>
        <p:sp>
          <p:nvSpPr>
            <p:cNvPr id="3" name="Rectangle 34"/>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en-US" dirty="0"/>
            </a:p>
          </p:txBody>
        </p:sp>
        <p:sp>
          <p:nvSpPr>
            <p:cNvPr id="4" name="Rectangle 35"/>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en-US" dirty="0"/>
            </a:p>
          </p:txBody>
        </p:sp>
      </p:grpSp>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Defination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14150" y="1228005"/>
            <a:ext cx="7424382" cy="1200329"/>
          </a:xfrm>
          <a:prstGeom prst="rect">
            <a:avLst/>
          </a:prstGeom>
        </p:spPr>
        <p:txBody>
          <a:bodyPr wrap="square">
            <a:spAutoFit/>
          </a:bodyPr>
          <a:lstStyle/>
          <a:p>
            <a:pPr marL="45720" indent="0" fontAlgn="auto">
              <a:buClr>
                <a:schemeClr val="accent6">
                  <a:lumMod val="75000"/>
                </a:schemeClr>
              </a:buClr>
              <a:buFont typeface="Georgia" pitchFamily="18" charset="0"/>
              <a:buNone/>
              <a:defRPr/>
            </a:pPr>
            <a:r>
              <a:rPr lang="en-US" b="1" dirty="0">
                <a:solidFill>
                  <a:schemeClr val="tx1">
                    <a:lumMod val="75000"/>
                    <a:lumOff val="25000"/>
                  </a:schemeClr>
                </a:solidFill>
              </a:rPr>
              <a:t>“A nonwoven is a sheet of fibres, continuous filaments, or chopped yarns of any nature or origin, that have been formed into a web by any means, and bonded together by any means, with the exception of weaving or knitting.”</a:t>
            </a:r>
          </a:p>
        </p:txBody>
      </p:sp>
      <p:pic>
        <p:nvPicPr>
          <p:cNvPr id="88068" name="Picture 4" descr="https://encrypted-tbn3.google.com/images?q=tbn:ANd9GcQR75XXjjhTK4iH1Ov25Ef0DixhMXx3hmG07dP9YkjIseyMhv0c"/>
          <p:cNvPicPr>
            <a:picLocks noChangeAspect="1" noChangeArrowheads="1"/>
          </p:cNvPicPr>
          <p:nvPr/>
        </p:nvPicPr>
        <p:blipFill>
          <a:blip r:embed="rId3"/>
          <a:srcRect/>
          <a:stretch>
            <a:fillRect/>
          </a:stretch>
        </p:blipFill>
        <p:spPr bwMode="auto">
          <a:xfrm>
            <a:off x="551362" y="3162797"/>
            <a:ext cx="2457450" cy="1857376"/>
          </a:xfrm>
          <a:prstGeom prst="rect">
            <a:avLst/>
          </a:prstGeom>
          <a:noFill/>
        </p:spPr>
      </p:pic>
      <p:pic>
        <p:nvPicPr>
          <p:cNvPr id="88070" name="Picture 6" descr="https://encrypted-tbn0.google.com/images?q=tbn:ANd9GcSwxcxlDc7uvw4OQgDo3u-38-zeEwR5nBVqPoLI7l5ggGh-PDSPCQ"/>
          <p:cNvPicPr>
            <a:picLocks noChangeAspect="1" noChangeArrowheads="1"/>
          </p:cNvPicPr>
          <p:nvPr/>
        </p:nvPicPr>
        <p:blipFill>
          <a:blip r:embed="rId4"/>
          <a:srcRect/>
          <a:stretch>
            <a:fillRect/>
          </a:stretch>
        </p:blipFill>
        <p:spPr bwMode="auto">
          <a:xfrm>
            <a:off x="3171732" y="3043451"/>
            <a:ext cx="2642217" cy="2101755"/>
          </a:xfrm>
          <a:prstGeom prst="rect">
            <a:avLst/>
          </a:prstGeom>
          <a:noFill/>
        </p:spPr>
      </p:pic>
      <p:pic>
        <p:nvPicPr>
          <p:cNvPr id="88072" name="Picture 8" descr="https://encrypted-tbn1.google.com/images?q=tbn:ANd9GcT3sfAnSR_PoGf3sVlpoaSAKU2QWC6VEHAeWul0bSrDL5kgkFzQ"/>
          <p:cNvPicPr>
            <a:picLocks noChangeAspect="1" noChangeArrowheads="1"/>
          </p:cNvPicPr>
          <p:nvPr/>
        </p:nvPicPr>
        <p:blipFill>
          <a:blip r:embed="rId5"/>
          <a:srcRect/>
          <a:stretch>
            <a:fillRect/>
          </a:stretch>
        </p:blipFill>
        <p:spPr bwMode="auto">
          <a:xfrm>
            <a:off x="5955872" y="3150368"/>
            <a:ext cx="2601273" cy="1858053"/>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sp>
        <p:nvSpPr>
          <p:cNvPr id="5" name="Rectangle 4"/>
          <p:cNvSpPr/>
          <p:nvPr/>
        </p:nvSpPr>
        <p:spPr>
          <a:xfrm>
            <a:off x="232012" y="1337481"/>
            <a:ext cx="8734567" cy="1200329"/>
          </a:xfrm>
          <a:prstGeom prst="rect">
            <a:avLst/>
          </a:prstGeom>
        </p:spPr>
        <p:txBody>
          <a:bodyPr wrap="square">
            <a:spAutoFit/>
          </a:bodyPr>
          <a:lstStyle/>
          <a:p>
            <a:pPr lvl="0"/>
            <a:r>
              <a:rPr lang="en-US" b="1" u="sng" dirty="0" smtClean="0"/>
              <a:t>Air laying:</a:t>
            </a:r>
          </a:p>
          <a:p>
            <a:pPr lvl="0"/>
            <a:endParaRPr lang="en-US" dirty="0" smtClean="0"/>
          </a:p>
          <a:p>
            <a:endParaRPr lang="en-US" dirty="0" smtClean="0"/>
          </a:p>
          <a:p>
            <a:pPr lvl="1"/>
            <a:endParaRPr lang="en-US" dirty="0" smtClean="0"/>
          </a:p>
        </p:txBody>
      </p:sp>
      <p:pic>
        <p:nvPicPr>
          <p:cNvPr id="83970" name="Picture 2" descr="p33"/>
          <p:cNvPicPr>
            <a:picLocks noChangeAspect="1" noChangeArrowheads="1"/>
          </p:cNvPicPr>
          <p:nvPr/>
        </p:nvPicPr>
        <p:blipFill>
          <a:blip r:embed="rId3"/>
          <a:srcRect/>
          <a:stretch>
            <a:fillRect/>
          </a:stretch>
        </p:blipFill>
        <p:spPr bwMode="auto">
          <a:xfrm>
            <a:off x="149576" y="1883391"/>
            <a:ext cx="6551551" cy="4080681"/>
          </a:xfrm>
          <a:prstGeom prst="rect">
            <a:avLst/>
          </a:prstGeom>
          <a:noFill/>
        </p:spPr>
      </p:pic>
      <p:pic>
        <p:nvPicPr>
          <p:cNvPr id="83973" name="Picture 5"/>
          <p:cNvPicPr>
            <a:picLocks noChangeAspect="1" noChangeArrowheads="1"/>
          </p:cNvPicPr>
          <p:nvPr/>
        </p:nvPicPr>
        <p:blipFill>
          <a:blip r:embed="rId4"/>
          <a:srcRect/>
          <a:stretch>
            <a:fillRect/>
          </a:stretch>
        </p:blipFill>
        <p:spPr bwMode="auto">
          <a:xfrm>
            <a:off x="6842929" y="1248984"/>
            <a:ext cx="1999095" cy="1562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3974" name="Picture 6"/>
          <p:cNvPicPr>
            <a:picLocks noChangeAspect="1" noChangeArrowheads="1"/>
          </p:cNvPicPr>
          <p:nvPr/>
        </p:nvPicPr>
        <p:blipFill>
          <a:blip r:embed="rId5"/>
          <a:srcRect/>
          <a:stretch>
            <a:fillRect/>
          </a:stretch>
        </p:blipFill>
        <p:spPr bwMode="auto">
          <a:xfrm>
            <a:off x="6714699" y="3499158"/>
            <a:ext cx="225188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545808" cy="400110"/>
          </a:xfrm>
          <a:prstGeom prst="rect">
            <a:avLst/>
          </a:prstGeom>
        </p:spPr>
        <p:txBody>
          <a:bodyPr wrap="none">
            <a:spAutoFit/>
          </a:bodyPr>
          <a:lstStyle/>
          <a:p>
            <a:r>
              <a:rPr lang="en-US" sz="2000" dirty="0" smtClean="0"/>
              <a:t>2. Wet Laid.</a:t>
            </a:r>
            <a:endParaRPr lang="en-US" sz="2000" dirty="0"/>
          </a:p>
        </p:txBody>
      </p:sp>
      <p:sp>
        <p:nvSpPr>
          <p:cNvPr id="5" name="Rectangle 4"/>
          <p:cNvSpPr/>
          <p:nvPr/>
        </p:nvSpPr>
        <p:spPr>
          <a:xfrm>
            <a:off x="232012" y="1337481"/>
            <a:ext cx="8734567" cy="3139321"/>
          </a:xfrm>
          <a:prstGeom prst="rect">
            <a:avLst/>
          </a:prstGeom>
        </p:spPr>
        <p:txBody>
          <a:bodyPr wrap="square">
            <a:spAutoFit/>
          </a:bodyPr>
          <a:lstStyle/>
          <a:p>
            <a:pPr lvl="0">
              <a:buClr>
                <a:schemeClr val="accent2"/>
              </a:buClr>
              <a:buFont typeface="Wingdings" pitchFamily="2" charset="2"/>
              <a:buChar char="q"/>
            </a:pPr>
            <a:r>
              <a:rPr lang="en-US" dirty="0" smtClean="0"/>
              <a:t> The method of wet laying is similar to paper manufacturing but with synthetic fibres.</a:t>
            </a:r>
          </a:p>
          <a:p>
            <a:pPr lvl="0">
              <a:buClr>
                <a:schemeClr val="accent2"/>
              </a:buClr>
            </a:pPr>
            <a:endParaRPr lang="en-US" dirty="0" smtClean="0"/>
          </a:p>
          <a:p>
            <a:pPr lvl="0">
              <a:buClr>
                <a:schemeClr val="accent2"/>
              </a:buClr>
              <a:buFont typeface="Wingdings" pitchFamily="2" charset="2"/>
              <a:buChar char="q"/>
            </a:pPr>
            <a:r>
              <a:rPr lang="en-US" dirty="0" smtClean="0"/>
              <a:t> Dilute slurry of water and fibres is dumped on a moving wire screen and drained to form a web.</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 After that with the help of pressing between rollers the web is dewatered, consolidated and then dried out. Impregnation with binders is frequently integrated in a later phase of the progression.</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545808" cy="400110"/>
          </a:xfrm>
          <a:prstGeom prst="rect">
            <a:avLst/>
          </a:prstGeom>
        </p:spPr>
        <p:txBody>
          <a:bodyPr wrap="none">
            <a:spAutoFit/>
          </a:bodyPr>
          <a:lstStyle/>
          <a:p>
            <a:r>
              <a:rPr lang="en-US" sz="2000" dirty="0" smtClean="0"/>
              <a:t>2. Wet Laid.</a:t>
            </a:r>
            <a:endParaRPr lang="en-US" sz="2000" dirty="0"/>
          </a:p>
        </p:txBody>
      </p:sp>
      <p:pic>
        <p:nvPicPr>
          <p:cNvPr id="84994" name="Picture 2" descr="http://www.engr.utk.edu/mse/Textiles/Wet%20Laid%20Nonwovens_files/image008.jpg"/>
          <p:cNvPicPr>
            <a:picLocks noChangeAspect="1" noChangeArrowheads="1"/>
          </p:cNvPicPr>
          <p:nvPr/>
        </p:nvPicPr>
        <p:blipFill>
          <a:blip r:embed="rId3"/>
          <a:srcRect/>
          <a:stretch>
            <a:fillRect/>
          </a:stretch>
        </p:blipFill>
        <p:spPr bwMode="auto">
          <a:xfrm>
            <a:off x="319348" y="1346556"/>
            <a:ext cx="7600950" cy="2788716"/>
          </a:xfrm>
          <a:prstGeom prst="rect">
            <a:avLst/>
          </a:prstGeom>
          <a:noFill/>
        </p:spPr>
      </p:pic>
      <p:pic>
        <p:nvPicPr>
          <p:cNvPr id="84996" name="Picture 4" descr="https://encrypted-tbn1.google.com/images?q=tbn:ANd9GcTF8SGgdx9L5oRX6rADWQ6cUqjtIeuhcMt60BhAMdUixmcYny3W"/>
          <p:cNvPicPr>
            <a:picLocks noChangeAspect="1" noChangeArrowheads="1"/>
          </p:cNvPicPr>
          <p:nvPr/>
        </p:nvPicPr>
        <p:blipFill>
          <a:blip r:embed="rId4"/>
          <a:srcRect/>
          <a:stretch>
            <a:fillRect/>
          </a:stretch>
        </p:blipFill>
        <p:spPr bwMode="auto">
          <a:xfrm>
            <a:off x="1656828" y="4411093"/>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4998" name="Picture 6" descr="https://encrypted-tbn2.google.com/images?q=tbn:ANd9GcS6hA8QgpRvZjbWbxPgiUrvOpO-0nnvRdi5e4p0OiqTQfVhEjH4lg"/>
          <p:cNvPicPr>
            <a:picLocks noChangeAspect="1" noChangeArrowheads="1"/>
          </p:cNvPicPr>
          <p:nvPr/>
        </p:nvPicPr>
        <p:blipFill>
          <a:blip r:embed="rId5"/>
          <a:srcRect/>
          <a:stretch>
            <a:fillRect/>
          </a:stretch>
        </p:blipFill>
        <p:spPr bwMode="auto">
          <a:xfrm>
            <a:off x="5423611" y="4293903"/>
            <a:ext cx="1847850"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693092" cy="400110"/>
          </a:xfrm>
          <a:prstGeom prst="rect">
            <a:avLst/>
          </a:prstGeom>
        </p:spPr>
        <p:txBody>
          <a:bodyPr wrap="none">
            <a:spAutoFit/>
          </a:bodyPr>
          <a:lstStyle/>
          <a:p>
            <a:r>
              <a:rPr lang="en-US" sz="2000" dirty="0" smtClean="0"/>
              <a:t>3. Spun Melt.</a:t>
            </a:r>
            <a:endParaRPr lang="en-US" sz="2000" dirty="0"/>
          </a:p>
        </p:txBody>
      </p:sp>
      <p:sp>
        <p:nvSpPr>
          <p:cNvPr id="5" name="Rectangle 4"/>
          <p:cNvSpPr/>
          <p:nvPr/>
        </p:nvSpPr>
        <p:spPr>
          <a:xfrm>
            <a:off x="232012" y="1337481"/>
            <a:ext cx="8734567" cy="5355312"/>
          </a:xfrm>
          <a:prstGeom prst="rect">
            <a:avLst/>
          </a:prstGeom>
        </p:spPr>
        <p:txBody>
          <a:bodyPr wrap="square">
            <a:spAutoFit/>
          </a:bodyPr>
          <a:lstStyle/>
          <a:p>
            <a:pPr lvl="0"/>
            <a:r>
              <a:rPr lang="en-US" b="1" dirty="0" smtClean="0"/>
              <a:t>Spun melt is a generic term describing the manufacturing of nonwoven webs directly from thermoplastic polymers. It consists of two processes:</a:t>
            </a:r>
          </a:p>
          <a:p>
            <a:pPr lvl="1"/>
            <a:r>
              <a:rPr lang="en-US" dirty="0" smtClean="0"/>
              <a:t>a) Spun laid</a:t>
            </a:r>
          </a:p>
          <a:p>
            <a:pPr lvl="1"/>
            <a:r>
              <a:rPr lang="en-US" dirty="0" smtClean="0"/>
              <a:t>b) Melt blown</a:t>
            </a:r>
          </a:p>
          <a:p>
            <a:pPr lvl="0"/>
            <a:endParaRPr lang="en-US" b="1" u="sng" dirty="0" smtClean="0"/>
          </a:p>
          <a:p>
            <a:pPr lvl="0"/>
            <a:r>
              <a:rPr lang="en-US" b="1" u="sng" dirty="0" smtClean="0"/>
              <a:t>Spun laid process</a:t>
            </a:r>
            <a:endParaRPr lang="en-US" dirty="0" smtClean="0"/>
          </a:p>
          <a:p>
            <a:pPr lvl="0">
              <a:buClr>
                <a:schemeClr val="accent2"/>
              </a:buClr>
              <a:buFont typeface="Wingdings" pitchFamily="2" charset="2"/>
              <a:buChar char="q"/>
            </a:pPr>
            <a:r>
              <a:rPr lang="en-US" dirty="0" smtClean="0"/>
              <a:t>Also known as spun bonded.</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Polymer granules are melted and then the molten polymer is extruded throughout spinnerets.</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Then the continuous filaments are chilled and dump on to a conveyor belt to structure a uniform web.</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In the spun laid method, the raw material elasticity is more controlled; however it gives the nonwovens superior strength. Co-extrusion of second components is used in numerous spun laid methods, generally to provide extra properties or bonding potential.</a:t>
            </a:r>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693092" cy="400110"/>
          </a:xfrm>
          <a:prstGeom prst="rect">
            <a:avLst/>
          </a:prstGeom>
        </p:spPr>
        <p:txBody>
          <a:bodyPr wrap="none">
            <a:spAutoFit/>
          </a:bodyPr>
          <a:lstStyle/>
          <a:p>
            <a:r>
              <a:rPr lang="en-US" sz="2000" dirty="0" smtClean="0"/>
              <a:t>3. Spun Melt.</a:t>
            </a:r>
            <a:endParaRPr lang="en-US" sz="2000" dirty="0"/>
          </a:p>
        </p:txBody>
      </p:sp>
      <p:sp>
        <p:nvSpPr>
          <p:cNvPr id="5" name="Rectangle 4"/>
          <p:cNvSpPr/>
          <p:nvPr/>
        </p:nvSpPr>
        <p:spPr>
          <a:xfrm>
            <a:off x="232012" y="1337481"/>
            <a:ext cx="8734567" cy="2031325"/>
          </a:xfrm>
          <a:prstGeom prst="rect">
            <a:avLst/>
          </a:prstGeom>
        </p:spPr>
        <p:txBody>
          <a:bodyPr wrap="square">
            <a:spAutoFit/>
          </a:bodyPr>
          <a:lstStyle/>
          <a:p>
            <a:pPr lvl="0"/>
            <a:r>
              <a:rPr lang="en-US" b="1" u="sng" dirty="0" smtClean="0"/>
              <a:t>Melt blown</a:t>
            </a:r>
            <a:endParaRPr lang="en-US" dirty="0" smtClean="0"/>
          </a:p>
          <a:p>
            <a:pPr lvl="0">
              <a:buFont typeface="Wingdings" pitchFamily="2" charset="2"/>
              <a:buChar char="q"/>
            </a:pPr>
            <a:endParaRPr lang="en-US" dirty="0" smtClean="0"/>
          </a:p>
          <a:p>
            <a:pPr lvl="0">
              <a:buClr>
                <a:schemeClr val="accent2"/>
              </a:buClr>
              <a:buFont typeface="Wingdings" pitchFamily="2" charset="2"/>
              <a:buChar char="q"/>
            </a:pPr>
            <a:r>
              <a:rPr lang="en-US" dirty="0" smtClean="0"/>
              <a:t> In melt blown process web is formed by comparatively low viscosity polymers which are extruded into a high velocity air stream.</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 This distributes the melt, solidifies it and breaks it up into a fibrous web.</a:t>
            </a:r>
          </a:p>
          <a:p>
            <a:pPr lvl="1"/>
            <a:endParaRPr lang="en-US" dirty="0" smtClean="0"/>
          </a:p>
        </p:txBody>
      </p:sp>
      <p:pic>
        <p:nvPicPr>
          <p:cNvPr id="79874" name="Picture 2" descr="https://encrypted-tbn2.google.com/images?q=tbn:ANd9GcS18f6vmR3qe13BiA_RXdZJjL-AlAvdzRn_wb7M945qURSduE72"/>
          <p:cNvPicPr>
            <a:picLocks noChangeAspect="1" noChangeArrowheads="1"/>
          </p:cNvPicPr>
          <p:nvPr/>
        </p:nvPicPr>
        <p:blipFill>
          <a:blip r:embed="rId3"/>
          <a:srcRect/>
          <a:stretch>
            <a:fillRect/>
          </a:stretch>
        </p:blipFill>
        <p:spPr bwMode="auto">
          <a:xfrm>
            <a:off x="660542" y="3542706"/>
            <a:ext cx="2419350" cy="189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9876" name="Picture 4" descr="https://encrypted-tbn1.google.com/images?q=tbn:ANd9GcR-t7pav-VPvCkE-1bL362QvN0tGkzUaX3p-aJZnDmxw_luKoTF"/>
          <p:cNvPicPr>
            <a:picLocks noChangeAspect="1" noChangeArrowheads="1"/>
          </p:cNvPicPr>
          <p:nvPr/>
        </p:nvPicPr>
        <p:blipFill>
          <a:blip r:embed="rId4"/>
          <a:srcRect/>
          <a:stretch>
            <a:fillRect/>
          </a:stretch>
        </p:blipFill>
        <p:spPr bwMode="auto">
          <a:xfrm>
            <a:off x="4836757" y="3466507"/>
            <a:ext cx="2219325" cy="205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3615092" cy="707886"/>
          </a:xfrm>
          <a:prstGeom prst="rect">
            <a:avLst/>
          </a:prstGeom>
        </p:spPr>
        <p:txBody>
          <a:bodyPr wrap="none">
            <a:spAutoFit/>
          </a:bodyPr>
          <a:lstStyle/>
          <a:p>
            <a:pPr marL="0" lvl="1"/>
            <a:r>
              <a:rPr lang="en-US" sz="2000" dirty="0" smtClean="0"/>
              <a:t>4. Electrostatic web formation.</a:t>
            </a:r>
          </a:p>
          <a:p>
            <a:r>
              <a:rPr lang="en-US" sz="2000" dirty="0" smtClean="0"/>
              <a:t>.</a:t>
            </a:r>
            <a:endParaRPr lang="en-US" sz="2000" dirty="0"/>
          </a:p>
        </p:txBody>
      </p:sp>
      <p:sp>
        <p:nvSpPr>
          <p:cNvPr id="5" name="Rectangle 4"/>
          <p:cNvSpPr/>
          <p:nvPr/>
        </p:nvSpPr>
        <p:spPr>
          <a:xfrm>
            <a:off x="232012" y="1337481"/>
            <a:ext cx="8734567" cy="2862322"/>
          </a:xfrm>
          <a:prstGeom prst="rect">
            <a:avLst/>
          </a:prstGeom>
        </p:spPr>
        <p:txBody>
          <a:bodyPr wrap="square">
            <a:spAutoFit/>
          </a:bodyPr>
          <a:lstStyle/>
          <a:p>
            <a:pPr>
              <a:buClr>
                <a:schemeClr val="accent2"/>
              </a:buClr>
              <a:buFont typeface="Wingdings" pitchFamily="2" charset="2"/>
              <a:buChar char="q"/>
            </a:pPr>
            <a:r>
              <a:rPr lang="en-US" dirty="0" smtClean="0"/>
              <a:t>In electrostatic laying, fine fibres are given a static electric charge between the plates of a condenser.</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They are then allowed to fall on a moving belt to form a randomly orientated but uniform web.</a:t>
            </a:r>
          </a:p>
          <a:p>
            <a:pPr>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As specified above specialize technology the most important is the </a:t>
            </a:r>
            <a:r>
              <a:rPr lang="en-US" b="1" dirty="0" smtClean="0"/>
              <a:t>electrostatic spinning</a:t>
            </a:r>
            <a:r>
              <a:rPr lang="en-US" dirty="0" smtClean="0"/>
              <a:t>, where mainly fibrillation takes place to form the web.</a:t>
            </a:r>
          </a:p>
          <a:p>
            <a:endParaRPr lang="en-US" dirty="0" smtClean="0"/>
          </a:p>
          <a:p>
            <a:pPr lvl="1"/>
            <a:endParaRPr lang="en-US" dirty="0" smtClean="0"/>
          </a:p>
        </p:txBody>
      </p:sp>
      <p:pic>
        <p:nvPicPr>
          <p:cNvPr id="78850" name="Picture 2" descr="https://encrypted-tbn0.google.com/images?q=tbn:ANd9GcSgqvWmWkLqS9nw5XLQ_5NQDa5CFCFQhcrNOlFBPQAZM0bhMNUA"/>
          <p:cNvPicPr>
            <a:picLocks noChangeAspect="1" noChangeArrowheads="1"/>
          </p:cNvPicPr>
          <p:nvPr/>
        </p:nvPicPr>
        <p:blipFill>
          <a:blip r:embed="rId3"/>
          <a:srcRect/>
          <a:stretch>
            <a:fillRect/>
          </a:stretch>
        </p:blipFill>
        <p:spPr bwMode="auto">
          <a:xfrm>
            <a:off x="851609" y="3749129"/>
            <a:ext cx="3038001" cy="2769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8852" name="Picture 4" descr="https://encrypted-tbn0.google.com/images?q=tbn:ANd9GcScA34CbTR38D37m1GPV2qvmBNeF3LTf-0nj5oUkt6WuMTKGIjL"/>
          <p:cNvPicPr>
            <a:picLocks noChangeAspect="1" noChangeArrowheads="1"/>
          </p:cNvPicPr>
          <p:nvPr/>
        </p:nvPicPr>
        <p:blipFill>
          <a:blip r:embed="rId4"/>
          <a:srcRect/>
          <a:stretch>
            <a:fillRect/>
          </a:stretch>
        </p:blipFill>
        <p:spPr bwMode="auto">
          <a:xfrm>
            <a:off x="5055121" y="4220025"/>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552028" cy="707886"/>
          </a:xfrm>
          <a:prstGeom prst="rect">
            <a:avLst/>
          </a:prstGeom>
        </p:spPr>
        <p:txBody>
          <a:bodyPr wrap="none">
            <a:spAutoFit/>
          </a:bodyPr>
          <a:lstStyle/>
          <a:p>
            <a:pPr marL="0" lvl="1"/>
            <a:r>
              <a:rPr lang="en-US" sz="2000" dirty="0" smtClean="0"/>
              <a:t>5. Spraying.</a:t>
            </a:r>
          </a:p>
          <a:p>
            <a:r>
              <a:rPr lang="en-US" sz="2000" dirty="0" smtClean="0"/>
              <a:t>.</a:t>
            </a:r>
            <a:endParaRPr lang="en-US" sz="2000" dirty="0"/>
          </a:p>
        </p:txBody>
      </p:sp>
      <p:sp>
        <p:nvSpPr>
          <p:cNvPr id="5" name="Rectangle 4"/>
          <p:cNvSpPr/>
          <p:nvPr/>
        </p:nvSpPr>
        <p:spPr>
          <a:xfrm>
            <a:off x="232012" y="1337481"/>
            <a:ext cx="8734567" cy="2031325"/>
          </a:xfrm>
          <a:prstGeom prst="rect">
            <a:avLst/>
          </a:prstGeom>
        </p:spPr>
        <p:txBody>
          <a:bodyPr wrap="square">
            <a:spAutoFit/>
          </a:bodyPr>
          <a:lstStyle/>
          <a:p>
            <a:pPr>
              <a:buClr>
                <a:schemeClr val="accent2"/>
              </a:buClr>
              <a:buFont typeface="Wingdings" pitchFamily="2" charset="2"/>
              <a:buChar char="q"/>
            </a:pPr>
            <a:r>
              <a:rPr lang="en-US" dirty="0" smtClean="0"/>
              <a:t>Short thermoplastic fibres can be SPRAYED onto a belt to produce a random web.</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The are subsequently fused by the application of heat and pressure.</a:t>
            </a:r>
          </a:p>
          <a:p>
            <a:pPr>
              <a:buClr>
                <a:schemeClr val="accent2"/>
              </a:buClr>
            </a:pPr>
            <a:endParaRPr lang="en-US" dirty="0" smtClean="0"/>
          </a:p>
          <a:p>
            <a:pPr algn="ctr">
              <a:buClr>
                <a:schemeClr val="accent2"/>
              </a:buClr>
            </a:pPr>
            <a:r>
              <a:rPr lang="en-US" dirty="0" smtClean="0"/>
              <a:t>***</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389143" y="6182934"/>
            <a:ext cx="2509198" cy="436231"/>
          </a:xfrm>
          <a:prstGeom prst="rect">
            <a:avLst/>
          </a:prstGeom>
          <a:noFill/>
          <a:ln w="9525">
            <a:noFill/>
            <a:miter lim="800000"/>
            <a:headEnd/>
            <a:tailEnd/>
          </a:ln>
          <a:effectLst/>
        </p:spPr>
      </p:pic>
      <p:sp>
        <p:nvSpPr>
          <p:cNvPr id="6" name="Rectangle 5"/>
          <p:cNvSpPr/>
          <p:nvPr/>
        </p:nvSpPr>
        <p:spPr>
          <a:xfrm>
            <a:off x="47838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32012" y="982640"/>
            <a:ext cx="8734567" cy="3693319"/>
          </a:xfrm>
          <a:prstGeom prst="rect">
            <a:avLst/>
          </a:prstGeom>
        </p:spPr>
        <p:txBody>
          <a:bodyPr wrap="square">
            <a:spAutoFit/>
          </a:bodyPr>
          <a:lstStyle/>
          <a:p>
            <a:pPr lvl="0">
              <a:buClr>
                <a:schemeClr val="accent2"/>
              </a:buClr>
              <a:buFont typeface="Wingdings" pitchFamily="2" charset="2"/>
              <a:buChar char="q"/>
            </a:pPr>
            <a:r>
              <a:rPr lang="en-US" dirty="0" smtClean="0"/>
              <a:t> As soon as the web is formed it has a little strength which doesn’t match the requirement of the customers. So it becomes very necessary to bond the web &amp; for that method many choice are available.</a:t>
            </a:r>
          </a:p>
          <a:p>
            <a:pPr lvl="0">
              <a:buClr>
                <a:schemeClr val="accent2"/>
              </a:buClr>
            </a:pPr>
            <a:endParaRPr lang="en-US" dirty="0" smtClean="0"/>
          </a:p>
          <a:p>
            <a:pPr lvl="0">
              <a:buClr>
                <a:schemeClr val="accent2"/>
              </a:buClr>
              <a:buFont typeface="Wingdings" pitchFamily="2" charset="2"/>
              <a:buChar char="q"/>
            </a:pPr>
            <a:r>
              <a:rPr lang="en-US" dirty="0" smtClean="0"/>
              <a:t> The main criterion of choice of any web bonding technology entirely depends on the functional properties.</a:t>
            </a:r>
          </a:p>
          <a:p>
            <a:pPr lvl="0">
              <a:buClr>
                <a:schemeClr val="accent2"/>
              </a:buClr>
            </a:pPr>
            <a:endParaRPr lang="en-US" dirty="0" smtClean="0"/>
          </a:p>
          <a:p>
            <a:pPr lvl="0"/>
            <a:r>
              <a:rPr lang="en-US" b="1" dirty="0" smtClean="0"/>
              <a:t>There are three basic types of bonding:</a:t>
            </a:r>
          </a:p>
          <a:p>
            <a:pPr lvl="1"/>
            <a:r>
              <a:rPr lang="en-US" dirty="0" smtClean="0"/>
              <a:t>a) Chemical</a:t>
            </a:r>
          </a:p>
          <a:p>
            <a:pPr lvl="1"/>
            <a:r>
              <a:rPr lang="en-US" dirty="0" smtClean="0"/>
              <a:t>b) Thermal</a:t>
            </a:r>
          </a:p>
          <a:p>
            <a:pPr lvl="1"/>
            <a:r>
              <a:rPr lang="en-US" dirty="0" smtClean="0"/>
              <a:t>c) Mechanical </a:t>
            </a:r>
          </a:p>
          <a:p>
            <a:endParaRPr lang="en-US" dirty="0" smtClean="0"/>
          </a:p>
          <a:p>
            <a:pPr lvl="1"/>
            <a:endParaRPr lang="en-US" dirty="0" smtClean="0"/>
          </a:p>
        </p:txBody>
      </p:sp>
      <p:grpSp>
        <p:nvGrpSpPr>
          <p:cNvPr id="7" name="Gruppieren 17"/>
          <p:cNvGrpSpPr/>
          <p:nvPr/>
        </p:nvGrpSpPr>
        <p:grpSpPr>
          <a:xfrm>
            <a:off x="3516132" y="2633905"/>
            <a:ext cx="3621642" cy="3659367"/>
            <a:chOff x="2375461" y="1925730"/>
            <a:chExt cx="4080839" cy="4249739"/>
          </a:xfrm>
          <a:scene3d>
            <a:camera prst="orthographicFront"/>
            <a:lightRig rig="balanced" dir="t"/>
          </a:scene3d>
        </p:grpSpPr>
        <p:sp>
          <p:nvSpPr>
            <p:cNvPr id="8"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9"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0"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a:p>
          </p:txBody>
        </p:sp>
        <p:sp>
          <p:nvSpPr>
            <p:cNvPr id="11"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2"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3"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4"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grpSp>
      <p:sp>
        <p:nvSpPr>
          <p:cNvPr id="15" name="AutoShape 52"/>
          <p:cNvSpPr>
            <a:spLocks noChangeArrowheads="1"/>
          </p:cNvSpPr>
          <p:nvPr/>
        </p:nvSpPr>
        <p:spPr bwMode="auto">
          <a:xfrm>
            <a:off x="3521734" y="3297067"/>
            <a:ext cx="1447591" cy="1219621"/>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en-US" dirty="0"/>
          </a:p>
        </p:txBody>
      </p:sp>
      <p:sp>
        <p:nvSpPr>
          <p:cNvPr id="16" name="AutoShape 53"/>
          <p:cNvSpPr>
            <a:spLocks noChangeArrowheads="1"/>
          </p:cNvSpPr>
          <p:nvPr/>
        </p:nvSpPr>
        <p:spPr bwMode="auto">
          <a:xfrm>
            <a:off x="4573324" y="5036423"/>
            <a:ext cx="1468592" cy="1221076"/>
          </a:xfrm>
          <a:prstGeom prst="hexagon">
            <a:avLst>
              <a:gd name="adj" fmla="val 29172"/>
              <a:gd name="vf" fmla="val 115470"/>
            </a:avLst>
          </a:prstGeom>
          <a:solidFill>
            <a:srgbClr val="C0C0C0">
              <a:alpha val="43921"/>
            </a:srgbClr>
          </a:solidFill>
          <a:ln w="9525">
            <a:noFill/>
            <a:miter lim="800000"/>
            <a:headEnd/>
            <a:tailEnd/>
          </a:ln>
        </p:spPr>
        <p:txBody>
          <a:bodyPr wrap="none" anchor="ctr"/>
          <a:lstStyle/>
          <a:p>
            <a:endParaRPr lang="en-US" dirty="0"/>
          </a:p>
        </p:txBody>
      </p:sp>
      <p:sp>
        <p:nvSpPr>
          <p:cNvPr id="17" name="AutoShape 54"/>
          <p:cNvSpPr>
            <a:spLocks noChangeArrowheads="1"/>
          </p:cNvSpPr>
          <p:nvPr/>
        </p:nvSpPr>
        <p:spPr bwMode="auto">
          <a:xfrm>
            <a:off x="5631902" y="3232027"/>
            <a:ext cx="1446090" cy="1219621"/>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en-US" dirty="0"/>
          </a:p>
        </p:txBody>
      </p:sp>
      <p:sp>
        <p:nvSpPr>
          <p:cNvPr id="18" name="AutoShape 53"/>
          <p:cNvSpPr>
            <a:spLocks noChangeArrowheads="1"/>
          </p:cNvSpPr>
          <p:nvPr/>
        </p:nvSpPr>
        <p:spPr bwMode="auto">
          <a:xfrm>
            <a:off x="3520457" y="4407440"/>
            <a:ext cx="1468592" cy="1221076"/>
          </a:xfrm>
          <a:prstGeom prst="hexagon">
            <a:avLst>
              <a:gd name="adj" fmla="val 29172"/>
              <a:gd name="vf" fmla="val 115470"/>
            </a:avLst>
          </a:prstGeom>
          <a:solidFill>
            <a:srgbClr val="6B9B1A">
              <a:alpha val="43921"/>
            </a:srgbClr>
          </a:solidFill>
          <a:ln w="9525" algn="ctr">
            <a:noFill/>
            <a:miter lim="800000"/>
            <a:headEnd/>
            <a:tailEnd/>
          </a:ln>
        </p:spPr>
        <p:txBody>
          <a:bodyPr wrap="none" anchor="ctr"/>
          <a:lstStyle/>
          <a:p>
            <a:endParaRPr lang="en-US" dirty="0"/>
          </a:p>
        </p:txBody>
      </p:sp>
      <p:sp>
        <p:nvSpPr>
          <p:cNvPr id="19" name="AutoShape 52"/>
          <p:cNvSpPr>
            <a:spLocks noChangeArrowheads="1"/>
          </p:cNvSpPr>
          <p:nvPr/>
        </p:nvSpPr>
        <p:spPr bwMode="auto">
          <a:xfrm>
            <a:off x="4593319" y="2628730"/>
            <a:ext cx="1447591" cy="1219621"/>
          </a:xfrm>
          <a:prstGeom prst="hexagon">
            <a:avLst>
              <a:gd name="adj" fmla="val 28789"/>
              <a:gd name="vf" fmla="val 115470"/>
            </a:avLst>
          </a:prstGeom>
          <a:solidFill>
            <a:srgbClr val="6B9B1A">
              <a:alpha val="43921"/>
            </a:srgbClr>
          </a:solidFill>
          <a:ln w="9525">
            <a:noFill/>
            <a:miter lim="800000"/>
            <a:headEnd/>
            <a:tailEnd/>
          </a:ln>
        </p:spPr>
        <p:txBody>
          <a:bodyPr wrap="none" anchor="ctr"/>
          <a:lstStyle/>
          <a:p>
            <a:endParaRPr lang="en-US" dirty="0"/>
          </a:p>
        </p:txBody>
      </p:sp>
      <p:sp>
        <p:nvSpPr>
          <p:cNvPr id="20" name="AutoShape 52"/>
          <p:cNvSpPr>
            <a:spLocks noChangeArrowheads="1"/>
          </p:cNvSpPr>
          <p:nvPr/>
        </p:nvSpPr>
        <p:spPr bwMode="auto">
          <a:xfrm>
            <a:off x="5694427" y="4434733"/>
            <a:ext cx="1447591" cy="1219621"/>
          </a:xfrm>
          <a:prstGeom prst="hexagon">
            <a:avLst>
              <a:gd name="adj" fmla="val 28789"/>
              <a:gd name="vf" fmla="val 115470"/>
            </a:avLst>
          </a:prstGeom>
          <a:solidFill>
            <a:srgbClr val="6B9B1A">
              <a:alpha val="43921"/>
            </a:srgbClr>
          </a:solidFill>
          <a:ln w="9525">
            <a:noFill/>
            <a:miter lim="800000"/>
            <a:headEnd/>
            <a:tailEnd/>
          </a:ln>
        </p:spPr>
        <p:txBody>
          <a:bodyPr wrap="none" anchor="ctr"/>
          <a:lstStyle/>
          <a:p>
            <a:endParaRPr lang="en-US" dirty="0"/>
          </a:p>
        </p:txBody>
      </p:sp>
      <p:grpSp>
        <p:nvGrpSpPr>
          <p:cNvPr id="21" name="Group 17"/>
          <p:cNvGrpSpPr>
            <a:grpSpLocks/>
          </p:cNvGrpSpPr>
          <p:nvPr/>
        </p:nvGrpSpPr>
        <p:grpSpPr bwMode="auto">
          <a:xfrm>
            <a:off x="4805405" y="2685880"/>
            <a:ext cx="1081567" cy="1047884"/>
            <a:chOff x="2537" y="1107"/>
            <a:chExt cx="721" cy="720"/>
          </a:xfrm>
        </p:grpSpPr>
        <p:sp>
          <p:nvSpPr>
            <p:cNvPr id="22" name="Oval 19"/>
            <p:cNvSpPr>
              <a:spLocks noChangeArrowheads="1"/>
            </p:cNvSpPr>
            <p:nvPr/>
          </p:nvSpPr>
          <p:spPr bwMode="auto">
            <a:xfrm>
              <a:off x="2537" y="1107"/>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en-US" dirty="0"/>
            </a:p>
          </p:txBody>
        </p:sp>
        <p:sp>
          <p:nvSpPr>
            <p:cNvPr id="23" name="Text Box 19"/>
            <p:cNvSpPr txBox="1">
              <a:spLocks noChangeArrowheads="1"/>
            </p:cNvSpPr>
            <p:nvPr/>
          </p:nvSpPr>
          <p:spPr bwMode="gray">
            <a:xfrm>
              <a:off x="2653" y="1355"/>
              <a:ext cx="498" cy="116"/>
            </a:xfrm>
            <a:prstGeom prst="rect">
              <a:avLst/>
            </a:prstGeom>
            <a:noFill/>
            <a:ln w="9525">
              <a:noFill/>
              <a:miter lim="800000"/>
              <a:headEnd/>
              <a:tailEnd/>
            </a:ln>
          </p:spPr>
          <p:txBody>
            <a:bodyPr lIns="0" tIns="0" rIns="0" bIns="0">
              <a:spAutoFit/>
            </a:bodyPr>
            <a:lstStyle/>
            <a:p>
              <a:pPr algn="ctr" defTabSz="801688">
                <a:spcAft>
                  <a:spcPct val="40000"/>
                </a:spcAft>
              </a:pPr>
              <a:endParaRPr lang="en-US" sz="1200" noProof="1">
                <a:solidFill>
                  <a:schemeClr val="bg1"/>
                </a:solidFill>
              </a:endParaRPr>
            </a:p>
          </p:txBody>
        </p:sp>
      </p:grpSp>
      <p:grpSp>
        <p:nvGrpSpPr>
          <p:cNvPr id="24" name="Group 21"/>
          <p:cNvGrpSpPr>
            <a:grpSpLocks/>
          </p:cNvGrpSpPr>
          <p:nvPr/>
        </p:nvGrpSpPr>
        <p:grpSpPr bwMode="auto">
          <a:xfrm>
            <a:off x="5885237" y="4483945"/>
            <a:ext cx="1135570" cy="1047884"/>
            <a:chOff x="3243" y="2360"/>
            <a:chExt cx="757" cy="720"/>
          </a:xfrm>
        </p:grpSpPr>
        <p:sp>
          <p:nvSpPr>
            <p:cNvPr id="25" name="Oval 18"/>
            <p:cNvSpPr>
              <a:spLocks noChangeArrowheads="1"/>
            </p:cNvSpPr>
            <p:nvPr/>
          </p:nvSpPr>
          <p:spPr bwMode="auto">
            <a:xfrm>
              <a:off x="3257" y="2360"/>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en-US" dirty="0"/>
            </a:p>
          </p:txBody>
        </p:sp>
        <p:sp>
          <p:nvSpPr>
            <p:cNvPr id="26" name="Text Box 19"/>
            <p:cNvSpPr txBox="1">
              <a:spLocks noChangeArrowheads="1"/>
            </p:cNvSpPr>
            <p:nvPr/>
          </p:nvSpPr>
          <p:spPr bwMode="gray">
            <a:xfrm>
              <a:off x="3243" y="2583"/>
              <a:ext cx="757" cy="296"/>
            </a:xfrm>
            <a:prstGeom prst="rect">
              <a:avLst/>
            </a:prstGeom>
            <a:noFill/>
            <a:ln w="9525">
              <a:noFill/>
              <a:miter lim="800000"/>
              <a:headEnd/>
              <a:tailEnd/>
            </a:ln>
          </p:spPr>
          <p:txBody>
            <a:bodyPr lIns="0" tIns="0" rIns="0" bIns="0">
              <a:spAutoFit/>
            </a:bodyPr>
            <a:lstStyle/>
            <a:p>
              <a:pPr algn="ctr" defTabSz="801688">
                <a:spcAft>
                  <a:spcPct val="40000"/>
                </a:spcAft>
              </a:pPr>
              <a:r>
                <a:rPr lang="de-DE" sz="1400" b="1" dirty="0" smtClean="0">
                  <a:solidFill>
                    <a:schemeClr val="bg1"/>
                  </a:solidFill>
                  <a:latin typeface="Calibri" pitchFamily="34" charset="0"/>
                </a:rPr>
                <a:t>MECHANICAL </a:t>
              </a:r>
              <a:r>
                <a:rPr lang="de-DE" sz="1400" b="1" dirty="0">
                  <a:solidFill>
                    <a:schemeClr val="bg1"/>
                  </a:solidFill>
                  <a:latin typeface="Calibri" pitchFamily="34" charset="0"/>
                </a:rPr>
                <a:t>BONDING</a:t>
              </a:r>
              <a:endParaRPr lang="de-DE" sz="1400" b="1" noProof="1">
                <a:solidFill>
                  <a:schemeClr val="bg1"/>
                </a:solidFill>
                <a:latin typeface="Calibri" pitchFamily="34" charset="0"/>
              </a:endParaRPr>
            </a:p>
          </p:txBody>
        </p:sp>
      </p:grpSp>
      <p:grpSp>
        <p:nvGrpSpPr>
          <p:cNvPr id="27" name="Group 29"/>
          <p:cNvGrpSpPr>
            <a:grpSpLocks/>
          </p:cNvGrpSpPr>
          <p:nvPr/>
        </p:nvGrpSpPr>
        <p:grpSpPr bwMode="auto">
          <a:xfrm>
            <a:off x="3693824" y="4479826"/>
            <a:ext cx="1081567" cy="1049340"/>
            <a:chOff x="1811" y="2366"/>
            <a:chExt cx="721" cy="721"/>
          </a:xfrm>
        </p:grpSpPr>
        <p:sp>
          <p:nvSpPr>
            <p:cNvPr id="28" name="Oval 16"/>
            <p:cNvSpPr>
              <a:spLocks noChangeArrowheads="1"/>
            </p:cNvSpPr>
            <p:nvPr/>
          </p:nvSpPr>
          <p:spPr bwMode="auto">
            <a:xfrm>
              <a:off x="1811" y="2366"/>
              <a:ext cx="721" cy="721"/>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en-US" dirty="0"/>
            </a:p>
          </p:txBody>
        </p:sp>
        <p:sp>
          <p:nvSpPr>
            <p:cNvPr id="29" name="Text Box 19"/>
            <p:cNvSpPr txBox="1">
              <a:spLocks noChangeArrowheads="1"/>
            </p:cNvSpPr>
            <p:nvPr/>
          </p:nvSpPr>
          <p:spPr bwMode="gray">
            <a:xfrm>
              <a:off x="1903" y="2523"/>
              <a:ext cx="550" cy="271"/>
            </a:xfrm>
            <a:prstGeom prst="rect">
              <a:avLst/>
            </a:prstGeom>
            <a:noFill/>
            <a:ln w="9525">
              <a:noFill/>
              <a:miter lim="800000"/>
              <a:headEnd/>
              <a:tailEnd/>
            </a:ln>
          </p:spPr>
          <p:txBody>
            <a:bodyPr lIns="0" tIns="0" rIns="0" bIns="0">
              <a:spAutoFit/>
            </a:bodyPr>
            <a:lstStyle/>
            <a:p>
              <a:pPr algn="ctr" defTabSz="801688">
                <a:spcAft>
                  <a:spcPct val="40000"/>
                </a:spcAft>
              </a:pPr>
              <a:r>
                <a:rPr lang="de-DE" sz="1400" b="1">
                  <a:solidFill>
                    <a:schemeClr val="bg1"/>
                  </a:solidFill>
                  <a:latin typeface="Calibri" pitchFamily="34" charset="0"/>
                </a:rPr>
                <a:t>THERMAL BONDING</a:t>
              </a:r>
              <a:endParaRPr lang="de-DE" sz="1400" b="1" noProof="1">
                <a:solidFill>
                  <a:schemeClr val="bg1"/>
                </a:solidFill>
                <a:latin typeface="Calibri" pitchFamily="34" charset="0"/>
              </a:endParaRPr>
            </a:p>
          </p:txBody>
        </p:sp>
      </p:grpSp>
      <p:sp>
        <p:nvSpPr>
          <p:cNvPr id="30" name="Rectangle 1"/>
          <p:cNvSpPr>
            <a:spLocks noChangeArrowheads="1"/>
          </p:cNvSpPr>
          <p:nvPr/>
        </p:nvSpPr>
        <p:spPr bwMode="auto">
          <a:xfrm>
            <a:off x="4897812" y="2974474"/>
            <a:ext cx="1275079" cy="461665"/>
          </a:xfrm>
          <a:prstGeom prst="rect">
            <a:avLst/>
          </a:prstGeom>
          <a:noFill/>
          <a:ln w="9525">
            <a:noFill/>
            <a:miter lim="800000"/>
            <a:headEnd/>
            <a:tailEnd/>
          </a:ln>
        </p:spPr>
        <p:txBody>
          <a:bodyPr wrap="square">
            <a:spAutoFit/>
          </a:bodyPr>
          <a:lstStyle/>
          <a:p>
            <a:r>
              <a:rPr lang="en-US" sz="1200" b="1" dirty="0" smtClean="0">
                <a:solidFill>
                  <a:schemeClr val="bg1"/>
                </a:solidFill>
              </a:rPr>
              <a:t>CHEMICAL</a:t>
            </a:r>
            <a:endParaRPr lang="en-US" sz="1200" b="1" dirty="0">
              <a:solidFill>
                <a:schemeClr val="bg1"/>
              </a:solidFill>
            </a:endParaRPr>
          </a:p>
          <a:p>
            <a:r>
              <a:rPr lang="en-US" sz="1200" b="1" dirty="0">
                <a:solidFill>
                  <a:schemeClr val="bg1"/>
                </a:solidFill>
              </a:rPr>
              <a:t>BONDING </a:t>
            </a:r>
          </a:p>
        </p:txBody>
      </p:sp>
    </p:spTree>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4801314"/>
          </a:xfrm>
          <a:prstGeom prst="rect">
            <a:avLst/>
          </a:prstGeom>
        </p:spPr>
        <p:txBody>
          <a:bodyPr wrap="square">
            <a:spAutoFit/>
          </a:bodyPr>
          <a:lstStyle/>
          <a:p>
            <a:pPr lvl="1"/>
            <a:r>
              <a:rPr lang="en-US" dirty="0" smtClean="0"/>
              <a:t> </a:t>
            </a:r>
          </a:p>
          <a:p>
            <a:pPr>
              <a:buClr>
                <a:schemeClr val="accent2"/>
              </a:buClr>
            </a:pPr>
            <a:r>
              <a:rPr lang="en-US" b="1" dirty="0" smtClean="0"/>
              <a:t>A)</a:t>
            </a:r>
            <a:r>
              <a:rPr lang="en-US" dirty="0" smtClean="0"/>
              <a:t>   </a:t>
            </a:r>
            <a:r>
              <a:rPr lang="en-US" b="1" u="sng" dirty="0" smtClean="0"/>
              <a:t>Chemical bonding</a:t>
            </a:r>
          </a:p>
          <a:p>
            <a:pPr>
              <a:buClr>
                <a:schemeClr val="accent2"/>
              </a:buClr>
            </a:pPr>
            <a:endParaRPr lang="en-US" dirty="0" smtClean="0"/>
          </a:p>
          <a:p>
            <a:pPr lvl="0">
              <a:buClr>
                <a:schemeClr val="accent2"/>
              </a:buClr>
              <a:buFont typeface="Wingdings" pitchFamily="2" charset="2"/>
              <a:buChar char="q"/>
            </a:pPr>
            <a:r>
              <a:rPr lang="en-US" dirty="0" smtClean="0"/>
              <a:t>In chemical bonding normally web is bonded with the help of some binding agent generally refer as binder.</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Three groups of materials are commonly used as binders:</a:t>
            </a:r>
          </a:p>
          <a:p>
            <a:pPr lvl="1">
              <a:buClr>
                <a:schemeClr val="accent2"/>
              </a:buClr>
              <a:buFont typeface="Wingdings" pitchFamily="2" charset="2"/>
              <a:buChar char="ü"/>
            </a:pPr>
            <a:r>
              <a:rPr lang="en-US" dirty="0" err="1" smtClean="0"/>
              <a:t>Acrylate</a:t>
            </a:r>
            <a:r>
              <a:rPr lang="en-US" dirty="0" smtClean="0"/>
              <a:t> polymers and copolymers</a:t>
            </a:r>
          </a:p>
          <a:p>
            <a:pPr lvl="1">
              <a:buClr>
                <a:schemeClr val="accent2"/>
              </a:buClr>
              <a:buFont typeface="Wingdings" pitchFamily="2" charset="2"/>
              <a:buChar char="ü"/>
            </a:pPr>
            <a:r>
              <a:rPr lang="en-US" dirty="0" smtClean="0"/>
              <a:t>Styrene-butadiene copolymers</a:t>
            </a:r>
          </a:p>
          <a:p>
            <a:pPr lvl="1">
              <a:buClr>
                <a:schemeClr val="accent2"/>
              </a:buClr>
              <a:buFont typeface="Wingdings" pitchFamily="2" charset="2"/>
              <a:buChar char="ü"/>
            </a:pPr>
            <a:r>
              <a:rPr lang="en-US" dirty="0" smtClean="0"/>
              <a:t>Vinyl acetate ethylene copolymers.</a:t>
            </a:r>
          </a:p>
          <a:p>
            <a:pPr lvl="1">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The method of applying binder are</a:t>
            </a:r>
          </a:p>
          <a:p>
            <a:pPr lvl="1">
              <a:buClr>
                <a:schemeClr val="accent2"/>
              </a:buClr>
              <a:buFont typeface="Wingdings" pitchFamily="2" charset="2"/>
              <a:buChar char="ü"/>
            </a:pPr>
            <a:r>
              <a:rPr lang="en-US" dirty="0" smtClean="0"/>
              <a:t>Impregnating</a:t>
            </a:r>
          </a:p>
          <a:p>
            <a:pPr lvl="1">
              <a:buClr>
                <a:schemeClr val="accent2"/>
              </a:buClr>
              <a:buFont typeface="Wingdings" pitchFamily="2" charset="2"/>
              <a:buChar char="ü"/>
            </a:pPr>
            <a:r>
              <a:rPr lang="en-US" dirty="0" smtClean="0"/>
              <a:t>Coating</a:t>
            </a:r>
          </a:p>
          <a:p>
            <a:pPr lvl="1">
              <a:buClr>
                <a:schemeClr val="accent2"/>
              </a:buClr>
              <a:buFont typeface="Wingdings" pitchFamily="2" charset="2"/>
              <a:buChar char="ü"/>
            </a:pPr>
            <a:r>
              <a:rPr lang="en-US" dirty="0" smtClean="0"/>
              <a:t>Spraying</a:t>
            </a:r>
          </a:p>
          <a:p>
            <a:pPr>
              <a:buClr>
                <a:schemeClr val="accent2"/>
              </a:buClr>
              <a:buFont typeface="Wingdings" pitchFamily="2" charset="2"/>
              <a:buChar char="q"/>
            </a:pPr>
            <a:r>
              <a:rPr lang="en-US" dirty="0" smtClean="0"/>
              <a:t>The binders should necessary to apply homogeneously for better property gaining</a:t>
            </a:r>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313897"/>
            <a:ext cx="8010593"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CHEMICAL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BONDING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Rectangle 1"/>
          <p:cNvSpPr>
            <a:spLocks noChangeArrowheads="1"/>
          </p:cNvSpPr>
          <p:nvPr/>
        </p:nvSpPr>
        <p:spPr bwMode="auto">
          <a:xfrm>
            <a:off x="334963" y="940061"/>
            <a:ext cx="8221662" cy="2585323"/>
          </a:xfrm>
          <a:prstGeom prst="rect">
            <a:avLst/>
          </a:prstGeom>
          <a:noFill/>
          <a:ln w="9525">
            <a:noFill/>
            <a:miter lim="800000"/>
            <a:headEnd/>
            <a:tailEnd/>
          </a:ln>
        </p:spPr>
        <p:txBody>
          <a:bodyPr>
            <a:spAutoFit/>
          </a:bodyPr>
          <a:lstStyle/>
          <a:p>
            <a:r>
              <a:rPr lang="en-US" b="1" dirty="0"/>
              <a:t>Spray bonding</a:t>
            </a:r>
            <a:endParaRPr lang="en-US" dirty="0"/>
          </a:p>
          <a:p>
            <a:pPr>
              <a:buClr>
                <a:schemeClr val="accent2"/>
              </a:buClr>
              <a:buFont typeface="Wingdings" pitchFamily="2" charset="2"/>
              <a:buChar char="q"/>
            </a:pPr>
            <a:r>
              <a:rPr lang="en-US" dirty="0"/>
              <a:t>In spray bonding, binders are sprayed onto moving webs. </a:t>
            </a:r>
            <a:endParaRPr lang="en-US" dirty="0" smtClean="0"/>
          </a:p>
          <a:p>
            <a:pPr>
              <a:buClr>
                <a:schemeClr val="accent2"/>
              </a:buClr>
            </a:pPr>
            <a:endParaRPr lang="en-US" dirty="0" smtClean="0"/>
          </a:p>
          <a:p>
            <a:pPr>
              <a:buClr>
                <a:schemeClr val="accent2"/>
              </a:buClr>
              <a:buFont typeface="Wingdings" pitchFamily="2" charset="2"/>
              <a:buChar char="q"/>
            </a:pPr>
            <a:r>
              <a:rPr lang="en-US" dirty="0" smtClean="0"/>
              <a:t>Spray </a:t>
            </a:r>
            <a:r>
              <a:rPr lang="en-US" dirty="0"/>
              <a:t>bonding is used for fabric applications that which require the maintenance of </a:t>
            </a:r>
            <a:r>
              <a:rPr lang="en-US" dirty="0" err="1"/>
              <a:t>highloft</a:t>
            </a:r>
            <a:r>
              <a:rPr lang="en-US" dirty="0"/>
              <a:t> or bulk, such as fiberfill and air-laid pulp wipes</a:t>
            </a:r>
            <a:r>
              <a:rPr lang="en-US" dirty="0" smtClean="0"/>
              <a:t>.</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The </a:t>
            </a:r>
            <a:r>
              <a:rPr lang="en-US" dirty="0"/>
              <a:t>binder is atomized by air pressure, </a:t>
            </a:r>
            <a:r>
              <a:rPr lang="en-US" dirty="0" smtClean="0"/>
              <a:t>and </a:t>
            </a:r>
            <a:r>
              <a:rPr lang="en-US" dirty="0"/>
              <a:t>is applied to the upper surfaces of the web in fine droplet form through a system of nozzles.</a:t>
            </a:r>
          </a:p>
          <a:p>
            <a:endParaRPr lang="en-US" dirty="0"/>
          </a:p>
        </p:txBody>
      </p:sp>
      <p:pic>
        <p:nvPicPr>
          <p:cNvPr id="13317" name="Picture 29" descr="http://web.utk.edu/~mse/Textiles/Chemical%20Bonding_files/image021.jpg"/>
          <p:cNvPicPr>
            <a:picLocks noChangeAspect="1" noChangeArrowheads="1"/>
          </p:cNvPicPr>
          <p:nvPr/>
        </p:nvPicPr>
        <p:blipFill>
          <a:blip r:embed="rId2"/>
          <a:srcRect/>
          <a:stretch>
            <a:fillRect/>
          </a:stretch>
        </p:blipFill>
        <p:spPr bwMode="auto">
          <a:xfrm>
            <a:off x="322114" y="3480180"/>
            <a:ext cx="3867749" cy="2747584"/>
          </a:xfrm>
          <a:prstGeom prst="rect">
            <a:avLst/>
          </a:prstGeom>
          <a:noFill/>
          <a:ln w="9525">
            <a:noFill/>
            <a:miter lim="800000"/>
            <a:headEnd/>
            <a:tailEnd/>
          </a:ln>
        </p:spPr>
      </p:pic>
      <p:pic>
        <p:nvPicPr>
          <p:cNvPr id="13318" name="Picture 30" descr="http://web.utk.edu/~mse/Textiles/Chemical%20Bonding_files/image023.jpg"/>
          <p:cNvPicPr>
            <a:picLocks noChangeAspect="1" noChangeArrowheads="1"/>
          </p:cNvPicPr>
          <p:nvPr/>
        </p:nvPicPr>
        <p:blipFill>
          <a:blip r:embed="rId3"/>
          <a:srcRect/>
          <a:stretch>
            <a:fillRect/>
          </a:stretch>
        </p:blipFill>
        <p:spPr bwMode="auto">
          <a:xfrm>
            <a:off x="4296771" y="3466532"/>
            <a:ext cx="4724400" cy="2761232"/>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99063" y="313897"/>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History of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196" name="Rectangle 1"/>
          <p:cNvSpPr>
            <a:spLocks noChangeArrowheads="1"/>
          </p:cNvSpPr>
          <p:nvPr/>
        </p:nvSpPr>
        <p:spPr bwMode="auto">
          <a:xfrm>
            <a:off x="471535" y="1270996"/>
            <a:ext cx="6638950" cy="3693319"/>
          </a:xfrm>
          <a:prstGeom prst="rect">
            <a:avLst/>
          </a:prstGeom>
          <a:noFill/>
          <a:ln w="9525">
            <a:noFill/>
            <a:miter lim="800000"/>
            <a:headEnd/>
            <a:tailEnd/>
          </a:ln>
        </p:spPr>
        <p:txBody>
          <a:bodyPr wrap="square">
            <a:spAutoFit/>
          </a:bodyPr>
          <a:lstStyle/>
          <a:p>
            <a:pPr>
              <a:buClr>
                <a:schemeClr val="accent2"/>
              </a:buClr>
              <a:buFont typeface="Wingdings" pitchFamily="2" charset="2"/>
              <a:buChar char="q"/>
            </a:pPr>
            <a:r>
              <a:rPr lang="en-US" dirty="0" smtClean="0"/>
              <a:t> Were first made from fibrous waste.</a:t>
            </a:r>
          </a:p>
          <a:p>
            <a:pPr>
              <a:buClr>
                <a:schemeClr val="accent2"/>
              </a:buClr>
            </a:pPr>
            <a:endParaRPr lang="en-US" dirty="0" smtClean="0"/>
          </a:p>
          <a:p>
            <a:pPr>
              <a:buClr>
                <a:schemeClr val="accent2"/>
              </a:buClr>
              <a:buFont typeface="Wingdings" pitchFamily="2" charset="2"/>
              <a:buChar char="q"/>
            </a:pPr>
            <a:r>
              <a:rPr lang="en-US" dirty="0" smtClean="0"/>
              <a:t> Technical &amp; marketing mistakes.</a:t>
            </a:r>
          </a:p>
          <a:p>
            <a:pPr>
              <a:buClr>
                <a:schemeClr val="accent2"/>
              </a:buClr>
            </a:pPr>
            <a:endParaRPr lang="en-US" dirty="0" smtClean="0"/>
          </a:p>
          <a:p>
            <a:pPr>
              <a:buClr>
                <a:schemeClr val="accent2"/>
              </a:buClr>
              <a:buFont typeface="Wingdings" pitchFamily="2" charset="2"/>
              <a:buChar char="q"/>
            </a:pPr>
            <a:r>
              <a:rPr lang="en-US" dirty="0" smtClean="0"/>
              <a:t> Were first assumed as cheap substitutes.</a:t>
            </a:r>
          </a:p>
          <a:p>
            <a:pPr>
              <a:buClr>
                <a:schemeClr val="accent2"/>
              </a:buClr>
            </a:pPr>
            <a:endParaRPr lang="en-US" dirty="0" smtClean="0"/>
          </a:p>
          <a:p>
            <a:pPr>
              <a:buClr>
                <a:schemeClr val="accent2"/>
              </a:buClr>
              <a:buFont typeface="Wingdings" pitchFamily="2" charset="2"/>
              <a:buChar char="q"/>
            </a:pPr>
            <a:r>
              <a:rPr lang="en-US" dirty="0" smtClean="0"/>
              <a:t> They were considered as low quality items.</a:t>
            </a:r>
          </a:p>
          <a:p>
            <a:pPr>
              <a:buClr>
                <a:schemeClr val="accent2"/>
              </a:buClr>
            </a:pPr>
            <a:endParaRPr lang="en-US" dirty="0" smtClean="0"/>
          </a:p>
          <a:p>
            <a:pPr>
              <a:buClr>
                <a:schemeClr val="accent2"/>
              </a:buClr>
              <a:buFont typeface="Wingdings" pitchFamily="2" charset="2"/>
              <a:buChar char="q"/>
            </a:pPr>
            <a:r>
              <a:rPr lang="en-US" dirty="0" smtClean="0"/>
              <a:t> In 1960s were first used as am application in manufacturing                bandages.</a:t>
            </a:r>
          </a:p>
          <a:p>
            <a:pPr>
              <a:buClr>
                <a:schemeClr val="accent2"/>
              </a:buClr>
            </a:pPr>
            <a:endParaRPr lang="en-US" dirty="0" smtClean="0"/>
          </a:p>
          <a:p>
            <a:pPr>
              <a:buClr>
                <a:schemeClr val="accent2"/>
              </a:buClr>
              <a:buFont typeface="Wingdings" pitchFamily="2" charset="2"/>
              <a:buChar char="q"/>
            </a:pPr>
            <a:r>
              <a:rPr lang="en-US" dirty="0" smtClean="0"/>
              <a:t> Later became an important part of technical textile.  </a:t>
            </a:r>
          </a:p>
          <a:p>
            <a:endParaRPr lang="en-US" dirty="0"/>
          </a:p>
        </p:txBody>
      </p:sp>
    </p:spTree>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313897"/>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BINDERS USED IN CHEMICAL BONDING</a:t>
            </a: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Rectangle 1"/>
          <p:cNvSpPr>
            <a:spLocks noChangeArrowheads="1"/>
          </p:cNvSpPr>
          <p:nvPr/>
        </p:nvSpPr>
        <p:spPr bwMode="auto">
          <a:xfrm>
            <a:off x="695325" y="1111250"/>
            <a:ext cx="7637463" cy="4524375"/>
          </a:xfrm>
          <a:prstGeom prst="rect">
            <a:avLst/>
          </a:prstGeom>
          <a:noFill/>
          <a:ln w="9525">
            <a:noFill/>
            <a:miter lim="800000"/>
            <a:headEnd/>
            <a:tailEnd/>
          </a:ln>
        </p:spPr>
        <p:txBody>
          <a:bodyPr>
            <a:spAutoFit/>
          </a:bodyPr>
          <a:lstStyle/>
          <a:p>
            <a:pPr marL="285750" indent="-285750">
              <a:buFont typeface="Arial" charset="0"/>
              <a:buChar char="•"/>
            </a:pPr>
            <a:r>
              <a:rPr lang="en-US" b="1"/>
              <a:t>Polyvinyl Chloride (PVC): </a:t>
            </a:r>
            <a:r>
              <a:rPr lang="en-US"/>
              <a:t>The homopolymer of polyvinyl chloride is a very hard, rigid polymer </a:t>
            </a:r>
          </a:p>
          <a:p>
            <a:pPr marL="285750" indent="-285750">
              <a:buFont typeface="Arial" charset="0"/>
              <a:buChar char="•"/>
            </a:pPr>
            <a:endParaRPr lang="en-US"/>
          </a:p>
          <a:p>
            <a:pPr marL="285750" indent="-285750">
              <a:buFont typeface="Arial" charset="0"/>
              <a:buChar char="•"/>
            </a:pPr>
            <a:r>
              <a:rPr lang="en-US" b="1"/>
              <a:t>Styrene-Butadiene (S/B, SB, or styrene butadiene rubber): </a:t>
            </a:r>
            <a:r>
              <a:rPr lang="en-US"/>
              <a:t>These binders have an excellent combination of flexibility and toughness. </a:t>
            </a:r>
          </a:p>
          <a:p>
            <a:pPr marL="285750" indent="-285750">
              <a:buFont typeface="Arial" charset="0"/>
              <a:buChar char="•"/>
            </a:pPr>
            <a:endParaRPr lang="en-US"/>
          </a:p>
          <a:p>
            <a:pPr marL="285750" indent="-285750">
              <a:buFont typeface="Arial" charset="0"/>
              <a:buChar char="•"/>
            </a:pPr>
            <a:r>
              <a:rPr lang="en-US" b="1"/>
              <a:t>Vinyl Acrylics: </a:t>
            </a:r>
            <a:r>
              <a:rPr lang="en-US"/>
              <a:t>These binders are more hydrophobic than the straight VAC binders. They provide excellent toughness, flexibility, and better color stability. </a:t>
            </a:r>
          </a:p>
          <a:p>
            <a:pPr marL="285750" indent="-285750">
              <a:buFont typeface="Arial" charset="0"/>
              <a:buChar char="•"/>
            </a:pPr>
            <a:endParaRPr lang="en-US"/>
          </a:p>
          <a:p>
            <a:pPr marL="285750" indent="-285750">
              <a:buFont typeface="Arial" charset="0"/>
              <a:buChar char="•"/>
            </a:pPr>
            <a:r>
              <a:rPr lang="en-US" b="1"/>
              <a:t>Vinyl Acetate (VAC): </a:t>
            </a:r>
            <a:r>
              <a:rPr lang="en-US"/>
              <a:t>The vinyl acetate binders are firm. </a:t>
            </a:r>
          </a:p>
          <a:p>
            <a:pPr marL="285750" indent="-285750">
              <a:buFont typeface="Arial" charset="0"/>
              <a:buChar char="•"/>
            </a:pPr>
            <a:endParaRPr lang="en-US"/>
          </a:p>
          <a:p>
            <a:pPr marL="285750" indent="-285750">
              <a:buFont typeface="Arial" charset="0"/>
              <a:buChar char="•"/>
            </a:pPr>
            <a:r>
              <a:rPr lang="en-US" b="1"/>
              <a:t>Styrenated Acrylics: </a:t>
            </a:r>
            <a:r>
              <a:rPr lang="en-US"/>
              <a:t>These are tough, hydrophobic binders. </a:t>
            </a:r>
          </a:p>
          <a:p>
            <a:pPr marL="285750" indent="-285750">
              <a:buFont typeface="Arial" charset="0"/>
              <a:buChar char="•"/>
            </a:pPr>
            <a:endParaRPr lang="en-US"/>
          </a:p>
          <a:p>
            <a:pPr marL="285750" indent="-285750">
              <a:buFont typeface="Arial" charset="0"/>
              <a:buChar char="•"/>
            </a:pPr>
            <a:r>
              <a:rPr lang="en-US" b="1"/>
              <a:t>Acrylic: </a:t>
            </a:r>
            <a:r>
              <a:rPr lang="en-US"/>
              <a:t>These binders offer the greatest durability, color stability, and dry/wet performance.</a:t>
            </a:r>
          </a:p>
        </p:txBody>
      </p:sp>
    </p:spTree>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5078313"/>
          </a:xfrm>
          <a:prstGeom prst="rect">
            <a:avLst/>
          </a:prstGeom>
        </p:spPr>
        <p:txBody>
          <a:bodyPr wrap="square">
            <a:spAutoFit/>
          </a:bodyPr>
          <a:lstStyle/>
          <a:p>
            <a:r>
              <a:rPr lang="en-US" b="1" dirty="0" smtClean="0"/>
              <a:t>B)</a:t>
            </a:r>
            <a:r>
              <a:rPr lang="en-US" dirty="0" smtClean="0"/>
              <a:t>   </a:t>
            </a:r>
            <a:r>
              <a:rPr lang="en-US" b="1" u="sng" dirty="0" smtClean="0"/>
              <a:t>Thermal bonding (cohesion bonding)</a:t>
            </a:r>
          </a:p>
          <a:p>
            <a:endParaRPr lang="en-US" dirty="0" smtClean="0"/>
          </a:p>
          <a:p>
            <a:pPr lvl="0">
              <a:buClr>
                <a:schemeClr val="accent2"/>
              </a:buClr>
              <a:buFont typeface="Wingdings" pitchFamily="2" charset="2"/>
              <a:buChar char="q"/>
            </a:pPr>
            <a:r>
              <a:rPr lang="en-US" dirty="0" smtClean="0"/>
              <a:t>In thermal bonding the controlled heat is applied for bonding the non woven fabrics. </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And this type of bonding is applied to raw materials which are thermoplastic in nature.</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Here a low melt fibre or </a:t>
            </a:r>
            <a:r>
              <a:rPr lang="en-US" dirty="0" err="1" smtClean="0"/>
              <a:t>bicomponent</a:t>
            </a:r>
            <a:r>
              <a:rPr lang="en-US" dirty="0" smtClean="0"/>
              <a:t> fibre is introduced at the web formation stage to perform the binding function later in the process but the web fibre itself can be used.</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There are several thermal bonding systems in use:</a:t>
            </a:r>
          </a:p>
          <a:p>
            <a:pPr lvl="1">
              <a:buClr>
                <a:schemeClr val="accent2"/>
              </a:buClr>
              <a:buFont typeface="Wingdings" pitchFamily="2" charset="2"/>
              <a:buChar char="ü"/>
            </a:pPr>
            <a:r>
              <a:rPr lang="en-US" dirty="0" smtClean="0"/>
              <a:t>Calendar bonding.</a:t>
            </a:r>
          </a:p>
          <a:p>
            <a:pPr lvl="1">
              <a:buClr>
                <a:schemeClr val="accent2"/>
              </a:buClr>
              <a:buFont typeface="Wingdings" pitchFamily="2" charset="2"/>
              <a:buChar char="ü"/>
            </a:pPr>
            <a:r>
              <a:rPr lang="en-US" dirty="0" smtClean="0"/>
              <a:t>Through-air thermal bonding.</a:t>
            </a:r>
          </a:p>
          <a:p>
            <a:pPr lvl="1">
              <a:buClr>
                <a:schemeClr val="accent2"/>
              </a:buClr>
              <a:buFont typeface="Wingdings" pitchFamily="2" charset="2"/>
              <a:buChar char="ü"/>
            </a:pPr>
            <a:r>
              <a:rPr lang="en-US" dirty="0" smtClean="0"/>
              <a:t>Drum and blanket systems.</a:t>
            </a:r>
          </a:p>
          <a:p>
            <a:pPr lvl="1">
              <a:buClr>
                <a:schemeClr val="accent2"/>
              </a:buClr>
              <a:buFont typeface="Wingdings" pitchFamily="2" charset="2"/>
              <a:buChar char="ü"/>
            </a:pPr>
            <a:r>
              <a:rPr lang="en-US" dirty="0" smtClean="0"/>
              <a:t>Sonic bonding.</a:t>
            </a:r>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Calender Bonding</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7044" name="Picture 4" descr="http://www.edana.org/Objects/4/Images/photo_nonwovens_howmade_webbonding1.gif"/>
          <p:cNvPicPr>
            <a:picLocks noChangeAspect="1" noChangeArrowheads="1"/>
          </p:cNvPicPr>
          <p:nvPr/>
        </p:nvPicPr>
        <p:blipFill>
          <a:blip r:embed="rId2"/>
          <a:srcRect/>
          <a:stretch>
            <a:fillRect/>
          </a:stretch>
        </p:blipFill>
        <p:spPr bwMode="auto">
          <a:xfrm>
            <a:off x="450377" y="1007283"/>
            <a:ext cx="7833814" cy="4954889"/>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Ultra Sonic Bonding</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8066" name="Picture 2" descr="http://www.dukane.com/us/images/FF_What1.jpg"/>
          <p:cNvPicPr>
            <a:picLocks noChangeAspect="1" noChangeArrowheads="1"/>
          </p:cNvPicPr>
          <p:nvPr/>
        </p:nvPicPr>
        <p:blipFill>
          <a:blip r:embed="rId2"/>
          <a:srcRect/>
          <a:stretch>
            <a:fillRect/>
          </a:stretch>
        </p:blipFill>
        <p:spPr bwMode="auto">
          <a:xfrm>
            <a:off x="428530" y="1818493"/>
            <a:ext cx="3867150" cy="2819401"/>
          </a:xfrm>
          <a:prstGeom prst="rect">
            <a:avLst/>
          </a:prstGeom>
          <a:noFill/>
        </p:spPr>
      </p:pic>
      <p:pic>
        <p:nvPicPr>
          <p:cNvPr id="88068" name="Picture 4" descr="http://www.dukane.com/us/images/FF_What2.jpg"/>
          <p:cNvPicPr>
            <a:picLocks noChangeAspect="1" noChangeArrowheads="1"/>
          </p:cNvPicPr>
          <p:nvPr/>
        </p:nvPicPr>
        <p:blipFill>
          <a:blip r:embed="rId3"/>
          <a:srcRect/>
          <a:stretch>
            <a:fillRect/>
          </a:stretch>
        </p:blipFill>
        <p:spPr bwMode="auto">
          <a:xfrm>
            <a:off x="4708478" y="1787857"/>
            <a:ext cx="3780429" cy="2866029"/>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3693319"/>
          </a:xfrm>
          <a:prstGeom prst="rect">
            <a:avLst/>
          </a:prstGeom>
        </p:spPr>
        <p:txBody>
          <a:bodyPr wrap="square">
            <a:spAutoFit/>
          </a:bodyPr>
          <a:lstStyle/>
          <a:p>
            <a:r>
              <a:rPr lang="en-US" b="1" dirty="0" smtClean="0"/>
              <a:t>C)</a:t>
            </a:r>
            <a:r>
              <a:rPr lang="en-US" dirty="0" smtClean="0"/>
              <a:t>   </a:t>
            </a:r>
            <a:r>
              <a:rPr lang="en-US" b="1" u="sng" dirty="0" smtClean="0"/>
              <a:t>Mechanical bonding</a:t>
            </a:r>
          </a:p>
          <a:p>
            <a:endParaRPr lang="en-US" dirty="0" smtClean="0"/>
          </a:p>
          <a:p>
            <a:pPr lvl="0"/>
            <a:r>
              <a:rPr lang="en-US" dirty="0" smtClean="0"/>
              <a:t>There are three major types of mechanical bonding:</a:t>
            </a:r>
          </a:p>
          <a:p>
            <a:pPr lvl="1">
              <a:buClr>
                <a:schemeClr val="accent2"/>
              </a:buClr>
              <a:buFont typeface="Wingdings" pitchFamily="2" charset="2"/>
              <a:buChar char="ü"/>
            </a:pPr>
            <a:r>
              <a:rPr lang="en-US" dirty="0" smtClean="0"/>
              <a:t>Needle punching</a:t>
            </a:r>
          </a:p>
          <a:p>
            <a:pPr lvl="1">
              <a:buClr>
                <a:schemeClr val="accent2"/>
              </a:buClr>
              <a:buFont typeface="Wingdings" pitchFamily="2" charset="2"/>
              <a:buChar char="ü"/>
            </a:pPr>
            <a:r>
              <a:rPr lang="en-US" dirty="0" smtClean="0"/>
              <a:t>Hydro-entanglement</a:t>
            </a:r>
          </a:p>
          <a:p>
            <a:pPr lvl="1">
              <a:buClr>
                <a:schemeClr val="accent2"/>
              </a:buClr>
              <a:buFont typeface="Wingdings" pitchFamily="2" charset="2"/>
              <a:buChar char="ü"/>
            </a:pPr>
            <a:r>
              <a:rPr lang="en-US" dirty="0" smtClean="0"/>
              <a:t>Stitch bonding</a:t>
            </a:r>
          </a:p>
          <a:p>
            <a:pPr lvl="0"/>
            <a:endParaRPr lang="en-US" b="1" dirty="0" smtClean="0"/>
          </a:p>
          <a:p>
            <a:pPr lvl="0"/>
            <a:r>
              <a:rPr lang="en-US" b="1" dirty="0" smtClean="0"/>
              <a:t>1) Needle punching</a:t>
            </a:r>
            <a:r>
              <a:rPr lang="en-US" dirty="0" smtClean="0"/>
              <a:t> </a:t>
            </a:r>
          </a:p>
          <a:p>
            <a:pPr lvl="0">
              <a:buClr>
                <a:schemeClr val="accent2"/>
              </a:buClr>
              <a:buFont typeface="Wingdings" pitchFamily="2" charset="2"/>
              <a:buChar char="q"/>
            </a:pPr>
            <a:r>
              <a:rPr lang="en-US" dirty="0" smtClean="0"/>
              <a:t>Needle Punching is usually used for manufacturing geo-textiles. </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Especially designed needles are hard-pressed and pulled throughout the web to entangle the fibres for proper bonding. </a:t>
            </a:r>
          </a:p>
          <a:p>
            <a:pPr lvl="0"/>
            <a:endParaRPr lang="en-US" dirty="0" smtClean="0"/>
          </a:p>
        </p:txBody>
      </p:sp>
    </p:spTree>
  </p:cSld>
  <p:clrMapOvr>
    <a:masterClrMapping/>
  </p:clrMapOvr>
  <p:transition spd="slow">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wicofil.com/images/epitropicneedling.jpg"/>
          <p:cNvPicPr>
            <a:picLocks noChangeAspect="1" noChangeArrowheads="1"/>
          </p:cNvPicPr>
          <p:nvPr/>
        </p:nvPicPr>
        <p:blipFill>
          <a:blip r:embed="rId2"/>
          <a:srcRect/>
          <a:stretch>
            <a:fillRect/>
          </a:stretch>
        </p:blipFill>
        <p:spPr bwMode="auto">
          <a:xfrm>
            <a:off x="1146175" y="815975"/>
            <a:ext cx="6742113" cy="3287713"/>
          </a:xfrm>
          <a:prstGeom prst="rect">
            <a:avLst/>
          </a:prstGeom>
          <a:noFill/>
          <a:ln w="9525">
            <a:noFill/>
            <a:miter lim="800000"/>
            <a:headEnd/>
            <a:tailEnd/>
          </a:ln>
        </p:spPr>
      </p:pic>
      <p:sp>
        <p:nvSpPr>
          <p:cNvPr id="14339" name="Rectangle 1"/>
          <p:cNvSpPr>
            <a:spLocks noChangeArrowheads="1"/>
          </p:cNvSpPr>
          <p:nvPr/>
        </p:nvSpPr>
        <p:spPr bwMode="auto">
          <a:xfrm>
            <a:off x="403225" y="4318000"/>
            <a:ext cx="7867650" cy="1477963"/>
          </a:xfrm>
          <a:prstGeom prst="rect">
            <a:avLst/>
          </a:prstGeom>
          <a:noFill/>
          <a:ln w="9525">
            <a:noFill/>
            <a:miter lim="800000"/>
            <a:headEnd/>
            <a:tailEnd/>
          </a:ln>
        </p:spPr>
        <p:txBody>
          <a:bodyPr>
            <a:spAutoFit/>
          </a:bodyPr>
          <a:lstStyle/>
          <a:p>
            <a:r>
              <a:rPr lang="en-US"/>
              <a:t>The needle punch process is illustrated in fig. Needle punched nonwovens are created by mechanically orienting and interlocking the fibers of a spunbonded or carded web. This mechanical interlocking is achieved with thousands of barbed felting needles repeatedly passing into and out of the web.</a:t>
            </a:r>
          </a:p>
        </p:txBody>
      </p:sp>
      <p:sp>
        <p:nvSpPr>
          <p:cNvPr id="4" name="Rectangle 3"/>
          <p:cNvSpPr/>
          <p:nvPr/>
        </p:nvSpPr>
        <p:spPr>
          <a:xfrm>
            <a:off x="322228" y="11035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 TO NEEDLE PUNCHING</a:t>
            </a:r>
          </a:p>
        </p:txBody>
      </p:sp>
      <p:sp>
        <p:nvSpPr>
          <p:cNvPr id="5" name="Rectangle 4"/>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9063" y="8306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 OF NEEDLE PUNCHING</a:t>
            </a:r>
          </a:p>
        </p:txBody>
      </p:sp>
      <p:pic>
        <p:nvPicPr>
          <p:cNvPr id="15363" name="Picture 50"/>
          <p:cNvPicPr>
            <a:picLocks noChangeAspect="1" noChangeArrowheads="1"/>
          </p:cNvPicPr>
          <p:nvPr/>
        </p:nvPicPr>
        <p:blipFill>
          <a:blip r:embed="rId3"/>
          <a:srcRect/>
          <a:stretch>
            <a:fillRect/>
          </a:stretch>
        </p:blipFill>
        <p:spPr bwMode="auto">
          <a:xfrm>
            <a:off x="2724150" y="868363"/>
            <a:ext cx="3914775" cy="2009775"/>
          </a:xfrm>
          <a:prstGeom prst="rect">
            <a:avLst/>
          </a:prstGeom>
          <a:noFill/>
          <a:ln w="9525">
            <a:noFill/>
            <a:miter lim="800000"/>
            <a:headEnd/>
            <a:tailEnd/>
          </a:ln>
        </p:spPr>
      </p:pic>
      <p:sp>
        <p:nvSpPr>
          <p:cNvPr id="15364" name="Rectangle 17"/>
          <p:cNvSpPr>
            <a:spLocks noChangeArrowheads="1"/>
          </p:cNvSpPr>
          <p:nvPr/>
        </p:nvSpPr>
        <p:spPr bwMode="auto">
          <a:xfrm>
            <a:off x="398463" y="3060700"/>
            <a:ext cx="8255000" cy="2586038"/>
          </a:xfrm>
          <a:prstGeom prst="rect">
            <a:avLst/>
          </a:prstGeom>
          <a:noFill/>
          <a:ln w="9525">
            <a:noFill/>
            <a:miter lim="800000"/>
            <a:headEnd/>
            <a:tailEnd/>
          </a:ln>
        </p:spPr>
        <p:txBody>
          <a:bodyPr>
            <a:spAutoFit/>
          </a:bodyPr>
          <a:lstStyle/>
          <a:p>
            <a:pPr marL="285750" indent="-285750">
              <a:buFont typeface="Arial" charset="0"/>
              <a:buChar char="•"/>
            </a:pPr>
            <a:r>
              <a:rPr lang="en-US"/>
              <a:t>Needle punching is carried out passing a number of needles with barbs, mounted in a board, through the batt at a high reciprocating speed.</a:t>
            </a:r>
          </a:p>
          <a:p>
            <a:pPr marL="285750" indent="-285750">
              <a:buFont typeface="Arial" charset="0"/>
              <a:buChar char="•"/>
            </a:pPr>
            <a:r>
              <a:rPr lang="en-US"/>
              <a:t>Needles are arranged in a number of rows (up to 23-26) in a needle board with about 1500 to 5000 needles per 1 m working width. </a:t>
            </a:r>
          </a:p>
          <a:p>
            <a:pPr marL="285750" indent="-285750">
              <a:buFont typeface="Arial" charset="0"/>
              <a:buChar char="•"/>
            </a:pPr>
            <a:r>
              <a:rPr lang="en-US"/>
              <a:t>The needles are usually triangular in cross-section with barbs at the three edges.</a:t>
            </a:r>
          </a:p>
          <a:p>
            <a:pPr marL="285750" indent="-285750">
              <a:buFont typeface="Arial" charset="0"/>
              <a:buChar char="•"/>
            </a:pPr>
            <a:r>
              <a:rPr lang="en-US"/>
              <a:t> As the needle penetrates through the batt, the barbs carry fibres with them thereby causing mechanical entanglement of fibres. </a:t>
            </a:r>
          </a:p>
          <a:p>
            <a:pPr marL="285750" indent="-285750">
              <a:buFont typeface="Arial" charset="0"/>
              <a:buChar char="•"/>
            </a:pPr>
            <a:r>
              <a:rPr lang="en-US"/>
              <a:t>This gives strength and dimensional stability to the batt.</a:t>
            </a:r>
          </a:p>
        </p:txBody>
      </p:sp>
      <p:sp>
        <p:nvSpPr>
          <p:cNvPr id="5" name="Rectangle 4"/>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srcRect/>
          <a:stretch>
            <a:fillRect/>
          </a:stretch>
        </p:blipFill>
        <p:spPr bwMode="auto">
          <a:xfrm>
            <a:off x="0" y="587375"/>
            <a:ext cx="9144000" cy="2381250"/>
          </a:xfrm>
          <a:prstGeom prst="rect">
            <a:avLst/>
          </a:prstGeom>
          <a:noFill/>
          <a:ln w="9525">
            <a:noFill/>
            <a:miter lim="800000"/>
            <a:headEnd/>
            <a:tailEnd/>
          </a:ln>
        </p:spPr>
      </p:pic>
      <p:sp>
        <p:nvSpPr>
          <p:cNvPr id="16387" name="Rectangle 1"/>
          <p:cNvSpPr>
            <a:spLocks noChangeArrowheads="1"/>
          </p:cNvSpPr>
          <p:nvPr/>
        </p:nvSpPr>
        <p:spPr bwMode="auto">
          <a:xfrm>
            <a:off x="306388" y="3017838"/>
            <a:ext cx="8305800" cy="2032000"/>
          </a:xfrm>
          <a:prstGeom prst="rect">
            <a:avLst/>
          </a:prstGeom>
          <a:noFill/>
          <a:ln w="9525">
            <a:noFill/>
            <a:miter lim="800000"/>
            <a:headEnd/>
            <a:tailEnd/>
          </a:ln>
        </p:spPr>
        <p:txBody>
          <a:bodyPr>
            <a:spAutoFit/>
          </a:bodyPr>
          <a:lstStyle/>
          <a:p>
            <a:pPr marL="285750" indent="-285750">
              <a:buFont typeface="Arial" charset="0"/>
              <a:buChar char="•"/>
            </a:pPr>
            <a:r>
              <a:rPr lang="en-US" dirty="0"/>
              <a:t>Punch density is dependent upon the number of needles per board, number of boards, stroke frequency and delivery rate.</a:t>
            </a:r>
          </a:p>
          <a:p>
            <a:pPr marL="285750" indent="-285750">
              <a:buFont typeface="Arial" charset="0"/>
              <a:buChar char="•"/>
            </a:pPr>
            <a:r>
              <a:rPr lang="en-US" dirty="0"/>
              <a:t> Stroke frequency is indicated by the number of up and down strokes made by the needle board per min. This is usually 1000 in old machines and has gone up progressively </a:t>
            </a:r>
            <a:r>
              <a:rPr lang="en-US" dirty="0" err="1"/>
              <a:t>upto</a:t>
            </a:r>
            <a:r>
              <a:rPr lang="en-US" dirty="0"/>
              <a:t> 3000 in latest models.</a:t>
            </a:r>
          </a:p>
          <a:p>
            <a:pPr marL="285750" indent="-285750">
              <a:buFont typeface="Arial" charset="0"/>
              <a:buChar char="•"/>
            </a:pPr>
            <a:r>
              <a:rPr lang="en-US" dirty="0"/>
              <a:t>Width of needle punching machine ranges from 2 to 10 m.</a:t>
            </a:r>
            <a:br>
              <a:rPr lang="en-US" dirty="0"/>
            </a:br>
            <a:endParaRPr lang="en-US" dirty="0"/>
          </a:p>
        </p:txBody>
      </p:sp>
      <p:sp>
        <p:nvSpPr>
          <p:cNvPr id="4" name="Rectangle 3"/>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11035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NEEDLES USED IN NEEDLE PUNCHING</a:t>
            </a: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2" name="Picture 30" descr="http://web.utk.edu/~mse/Textiles/Needle%20Punched%20Nonwovens_files/image007.jpg"/>
          <p:cNvPicPr>
            <a:picLocks noChangeAspect="1" noChangeArrowheads="1"/>
          </p:cNvPicPr>
          <p:nvPr/>
        </p:nvPicPr>
        <p:blipFill>
          <a:blip r:embed="rId2"/>
          <a:srcRect/>
          <a:stretch>
            <a:fillRect/>
          </a:stretch>
        </p:blipFill>
        <p:spPr bwMode="auto">
          <a:xfrm>
            <a:off x="2060575" y="776288"/>
            <a:ext cx="5049838" cy="3800475"/>
          </a:xfrm>
          <a:prstGeom prst="rect">
            <a:avLst/>
          </a:prstGeom>
          <a:noFill/>
          <a:ln w="9525">
            <a:noFill/>
            <a:miter lim="800000"/>
            <a:headEnd/>
            <a:tailEnd/>
          </a:ln>
        </p:spPr>
      </p:pic>
      <p:sp>
        <p:nvSpPr>
          <p:cNvPr id="17413" name="Rectangle 1"/>
          <p:cNvSpPr>
            <a:spLocks noChangeArrowheads="1"/>
          </p:cNvSpPr>
          <p:nvPr/>
        </p:nvSpPr>
        <p:spPr bwMode="auto">
          <a:xfrm>
            <a:off x="142875" y="4859338"/>
            <a:ext cx="8758238" cy="1200150"/>
          </a:xfrm>
          <a:prstGeom prst="rect">
            <a:avLst/>
          </a:prstGeom>
          <a:noFill/>
          <a:ln w="9525">
            <a:noFill/>
            <a:miter lim="800000"/>
            <a:headEnd/>
            <a:tailEnd/>
          </a:ln>
        </p:spPr>
        <p:txBody>
          <a:bodyPr>
            <a:spAutoFit/>
          </a:bodyPr>
          <a:lstStyle/>
          <a:p>
            <a:r>
              <a:rPr lang="en-US"/>
              <a:t>Thus finer the needles, higher the punch density. Coarse fibers use the lower punch density, and fine fibers and delicate fibers use the higher punch density. For example, a coarse fiber product may use a 12 to 16 punch density and fine synthetics may use 25 to 40 punch density.</a:t>
            </a:r>
          </a:p>
        </p:txBody>
      </p:sp>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313897"/>
            <a:ext cx="8010593"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WORKING OF NEEDLES</a:t>
            </a:r>
          </a:p>
          <a:p>
            <a:pPr algn="ctr">
              <a:defRPr/>
            </a:pP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6" name="Rectangle 1"/>
          <p:cNvSpPr>
            <a:spLocks noChangeArrowheads="1"/>
          </p:cNvSpPr>
          <p:nvPr/>
        </p:nvSpPr>
        <p:spPr bwMode="auto">
          <a:xfrm>
            <a:off x="3819525" y="-1541463"/>
            <a:ext cx="1504950" cy="3540126"/>
          </a:xfrm>
          <a:prstGeom prst="rect">
            <a:avLst/>
          </a:prstGeom>
          <a:noFill/>
          <a:ln w="9525">
            <a:noFill/>
            <a:miter lim="800000"/>
            <a:headEnd/>
            <a:tailEnd/>
          </a:ln>
        </p:spPr>
        <p:txBody>
          <a:bodyPr wrap="none" anchor="ctr">
            <a:spAutoFit/>
          </a:bodyPr>
          <a:lstStyle/>
          <a:p>
            <a:pPr algn="ctr" eaLnBrk="0" hangingPunct="0"/>
            <a:r>
              <a:rPr lang="de-DE">
                <a:solidFill>
                  <a:srgbClr val="000000"/>
                </a:solidFill>
                <a:latin typeface="Times New Roman" pitchFamily="18" charset="0"/>
              </a:rPr>
              <a:t>  </a:t>
            </a:r>
            <a:endParaRPr lang="de-DE" sz="20600"/>
          </a:p>
          <a:p>
            <a:pPr algn="ctr" eaLnBrk="0" hangingPunct="0"/>
            <a:r>
              <a:rPr lang="de-DE" sz="20600">
                <a:solidFill>
                  <a:srgbClr val="000000"/>
                </a:solidFill>
                <a:latin typeface="Times New Roman" pitchFamily="18" charset="0"/>
              </a:rPr>
              <a:t>  </a:t>
            </a:r>
            <a:endParaRPr lang="de-DE" sz="19300">
              <a:solidFill>
                <a:srgbClr val="000000"/>
              </a:solidFill>
              <a:latin typeface="Times New Roman" pitchFamily="18" charset="0"/>
            </a:endParaRPr>
          </a:p>
        </p:txBody>
      </p:sp>
      <p:pic>
        <p:nvPicPr>
          <p:cNvPr id="18437" name="Picture 3" descr="http://web.utk.edu/~mse/Textiles/Needle%20Punched%20Nonwovens_files/image011.jpg"/>
          <p:cNvPicPr>
            <a:picLocks noChangeAspect="1" noChangeArrowheads="1"/>
          </p:cNvPicPr>
          <p:nvPr/>
        </p:nvPicPr>
        <p:blipFill>
          <a:blip r:embed="rId2"/>
          <a:srcRect/>
          <a:stretch>
            <a:fillRect/>
          </a:stretch>
        </p:blipFill>
        <p:spPr bwMode="auto">
          <a:xfrm>
            <a:off x="4648200" y="3038475"/>
            <a:ext cx="4289425" cy="2767013"/>
          </a:xfrm>
          <a:prstGeom prst="rect">
            <a:avLst/>
          </a:prstGeom>
          <a:noFill/>
          <a:ln w="9525">
            <a:noFill/>
            <a:miter lim="800000"/>
            <a:headEnd/>
            <a:tailEnd/>
          </a:ln>
        </p:spPr>
      </p:pic>
      <p:pic>
        <p:nvPicPr>
          <p:cNvPr id="18438" name="Picture 5" descr="http://web.utk.edu/~mse/Textiles/Needle%20Punched%20Nonwovens_files/image009.jpg"/>
          <p:cNvPicPr>
            <a:picLocks noChangeAspect="1" noChangeArrowheads="1"/>
          </p:cNvPicPr>
          <p:nvPr/>
        </p:nvPicPr>
        <p:blipFill>
          <a:blip r:embed="rId3"/>
          <a:srcRect/>
          <a:stretch>
            <a:fillRect/>
          </a:stretch>
        </p:blipFill>
        <p:spPr bwMode="auto">
          <a:xfrm>
            <a:off x="179388" y="958850"/>
            <a:ext cx="4289425" cy="26987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3"/>
          <p:cNvGrpSpPr>
            <a:grpSpLocks/>
          </p:cNvGrpSpPr>
          <p:nvPr/>
        </p:nvGrpSpPr>
        <p:grpSpPr bwMode="auto">
          <a:xfrm>
            <a:off x="0" y="3500438"/>
            <a:ext cx="9144000" cy="1676400"/>
            <a:chOff x="0" y="2086"/>
            <a:chExt cx="5760" cy="1056"/>
          </a:xfrm>
        </p:grpSpPr>
        <p:sp>
          <p:nvSpPr>
            <p:cNvPr id="719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a:p>
          </p:txBody>
        </p:sp>
        <p:sp>
          <p:nvSpPr>
            <p:cNvPr id="719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a:p>
          </p:txBody>
        </p:sp>
      </p:grpSp>
      <p:sp>
        <p:nvSpPr>
          <p:cNvPr id="26" name="Title 56"/>
          <p:cNvSpPr txBox="1">
            <a:spLocks/>
          </p:cNvSpPr>
          <p:nvPr/>
        </p:nvSpPr>
        <p:spPr>
          <a:xfrm>
            <a:off x="1729571" y="415855"/>
            <a:ext cx="5653869" cy="424732"/>
          </a:xfrm>
          <a:prstGeom prst="rect">
            <a:avLst/>
          </a:prstGeom>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 TO NON-WOVEN</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7173" name="Group 1"/>
          <p:cNvGrpSpPr>
            <a:grpSpLocks/>
          </p:cNvGrpSpPr>
          <p:nvPr/>
        </p:nvGrpSpPr>
        <p:grpSpPr bwMode="auto">
          <a:xfrm>
            <a:off x="887106" y="777922"/>
            <a:ext cx="7506268" cy="5431809"/>
            <a:chOff x="1298575" y="854075"/>
            <a:chExt cx="7048512" cy="5471375"/>
          </a:xfrm>
        </p:grpSpPr>
        <p:grpSp>
          <p:nvGrpSpPr>
            <p:cNvPr id="7175" name="Group 5"/>
            <p:cNvGrpSpPr>
              <a:grpSpLocks/>
            </p:cNvGrpSpPr>
            <p:nvPr/>
          </p:nvGrpSpPr>
          <p:grpSpPr bwMode="auto">
            <a:xfrm>
              <a:off x="1298970" y="854075"/>
              <a:ext cx="7048117" cy="5471375"/>
              <a:chOff x="1486694" y="1181100"/>
              <a:chExt cx="5995357" cy="4851565"/>
            </a:xfrm>
          </p:grpSpPr>
          <p:grpSp>
            <p:nvGrpSpPr>
              <p:cNvPr id="7182" name="Group 6"/>
              <p:cNvGrpSpPr>
                <a:grpSpLocks/>
              </p:cNvGrpSpPr>
              <p:nvPr/>
            </p:nvGrpSpPr>
            <p:grpSpPr bwMode="auto">
              <a:xfrm>
                <a:off x="1486694" y="1181100"/>
                <a:ext cx="5995357" cy="4851565"/>
                <a:chOff x="1391" y="941"/>
                <a:chExt cx="2764" cy="3039"/>
              </a:xfrm>
            </p:grpSpPr>
            <p:sp>
              <p:nvSpPr>
                <p:cNvPr id="7189" name="Freeform 15"/>
                <p:cNvSpPr>
                  <a:spLocks/>
                </p:cNvSpPr>
                <p:nvPr/>
              </p:nvSpPr>
              <p:spPr bwMode="gray">
                <a:xfrm>
                  <a:off x="1391" y="941"/>
                  <a:ext cx="2392" cy="807"/>
                </a:xfrm>
                <a:custGeom>
                  <a:avLst/>
                  <a:gdLst>
                    <a:gd name="T0" fmla="*/ 298122 w 2957"/>
                    <a:gd name="T1" fmla="*/ 101327 h 997"/>
                    <a:gd name="T2" fmla="*/ 244789 w 2957"/>
                    <a:gd name="T3" fmla="*/ 0 h 997"/>
                    <a:gd name="T4" fmla="*/ 244789 w 2957"/>
                    <a:gd name="T5" fmla="*/ 56711 h 997"/>
                    <a:gd name="T6" fmla="*/ 0 w 2957"/>
                    <a:gd name="T7" fmla="*/ 56711 h 997"/>
                    <a:gd name="T8" fmla="*/ 0 w 2957"/>
                    <a:gd name="T9" fmla="*/ 101327 h 997"/>
                    <a:gd name="T10" fmla="*/ 298122 w 2957"/>
                    <a:gd name="T11" fmla="*/ 101327 h 997"/>
                    <a:gd name="T12" fmla="*/ 0 60000 65536"/>
                    <a:gd name="T13" fmla="*/ 0 60000 65536"/>
                    <a:gd name="T14" fmla="*/ 0 60000 65536"/>
                    <a:gd name="T15" fmla="*/ 0 60000 65536"/>
                    <a:gd name="T16" fmla="*/ 0 60000 65536"/>
                    <a:gd name="T17" fmla="*/ 0 60000 65536"/>
                    <a:gd name="T18" fmla="*/ 0 w 2957"/>
                    <a:gd name="T19" fmla="*/ 0 h 997"/>
                    <a:gd name="T20" fmla="*/ 2957 w 295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2957" h="997">
                      <a:moveTo>
                        <a:pt x="2957" y="997"/>
                      </a:moveTo>
                      <a:lnTo>
                        <a:pt x="2428" y="0"/>
                      </a:lnTo>
                      <a:lnTo>
                        <a:pt x="2428" y="558"/>
                      </a:lnTo>
                      <a:lnTo>
                        <a:pt x="0" y="558"/>
                      </a:lnTo>
                      <a:lnTo>
                        <a:pt x="0" y="997"/>
                      </a:lnTo>
                      <a:lnTo>
                        <a:pt x="2957" y="997"/>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0" name="Freeform 16"/>
                <p:cNvSpPr>
                  <a:spLocks/>
                </p:cNvSpPr>
                <p:nvPr/>
              </p:nvSpPr>
              <p:spPr bwMode="gray">
                <a:xfrm>
                  <a:off x="1391" y="1805"/>
                  <a:ext cx="2622" cy="386"/>
                </a:xfrm>
                <a:custGeom>
                  <a:avLst/>
                  <a:gdLst>
                    <a:gd name="T0" fmla="*/ 0 w 2622"/>
                    <a:gd name="T1" fmla="*/ 612775 h 386"/>
                    <a:gd name="T2" fmla="*/ 4162425 w 2622"/>
                    <a:gd name="T3" fmla="*/ 612775 h 386"/>
                    <a:gd name="T4" fmla="*/ 3822085 w 2622"/>
                    <a:gd name="T5" fmla="*/ 0 h 386"/>
                    <a:gd name="T6" fmla="*/ 0 w 2622"/>
                    <a:gd name="T7" fmla="*/ 0 h 386"/>
                    <a:gd name="T8" fmla="*/ 0 w 2622"/>
                    <a:gd name="T9" fmla="*/ 612775 h 386"/>
                    <a:gd name="T10" fmla="*/ 0 60000 65536"/>
                    <a:gd name="T11" fmla="*/ 0 60000 65536"/>
                    <a:gd name="T12" fmla="*/ 0 60000 65536"/>
                    <a:gd name="T13" fmla="*/ 0 60000 65536"/>
                    <a:gd name="T14" fmla="*/ 0 60000 65536"/>
                    <a:gd name="T15" fmla="*/ 0 w 2622"/>
                    <a:gd name="T16" fmla="*/ 0 h 386"/>
                    <a:gd name="T17" fmla="*/ 3241 w 2622"/>
                    <a:gd name="T18" fmla="*/ 477 h 386"/>
                  </a:gdLst>
                  <a:ahLst/>
                  <a:cxnLst>
                    <a:cxn ang="T10">
                      <a:pos x="T0" y="T1"/>
                    </a:cxn>
                    <a:cxn ang="T11">
                      <a:pos x="T2" y="T3"/>
                    </a:cxn>
                    <a:cxn ang="T12">
                      <a:pos x="T4" y="T5"/>
                    </a:cxn>
                    <a:cxn ang="T13">
                      <a:pos x="T6" y="T7"/>
                    </a:cxn>
                    <a:cxn ang="T14">
                      <a:pos x="T8" y="T9"/>
                    </a:cxn>
                  </a:cxnLst>
                  <a:rect l="T15" t="T16" r="T17" b="T18"/>
                  <a:pathLst>
                    <a:path w="2622" h="386">
                      <a:moveTo>
                        <a:pt x="0" y="386"/>
                      </a:moveTo>
                      <a:lnTo>
                        <a:pt x="2622" y="386"/>
                      </a:lnTo>
                      <a:lnTo>
                        <a:pt x="2419" y="0"/>
                      </a:lnTo>
                      <a:lnTo>
                        <a:pt x="0" y="0"/>
                      </a:lnTo>
                      <a:lnTo>
                        <a:pt x="0" y="386"/>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1" name="Freeform 17"/>
                <p:cNvSpPr>
                  <a:spLocks/>
                </p:cNvSpPr>
                <p:nvPr/>
              </p:nvSpPr>
              <p:spPr bwMode="gray">
                <a:xfrm>
                  <a:off x="1391" y="2260"/>
                  <a:ext cx="2764" cy="394"/>
                </a:xfrm>
                <a:custGeom>
                  <a:avLst/>
                  <a:gdLst>
                    <a:gd name="T0" fmla="*/ 6421 w 2764"/>
                    <a:gd name="T1" fmla="*/ 625475 h 394"/>
                    <a:gd name="T2" fmla="*/ 4162114 w 2764"/>
                    <a:gd name="T3" fmla="*/ 625475 h 394"/>
                    <a:gd name="T4" fmla="*/ 4362450 w 2764"/>
                    <a:gd name="T5" fmla="*/ 322370 h 394"/>
                    <a:gd name="T6" fmla="*/ 4162114 w 2764"/>
                    <a:gd name="T7" fmla="*/ 0 h 394"/>
                    <a:gd name="T8" fmla="*/ 0 w 2764"/>
                    <a:gd name="T9" fmla="*/ 0 h 394"/>
                    <a:gd name="T10" fmla="*/ 6421 w 2764"/>
                    <a:gd name="T11" fmla="*/ 625475 h 394"/>
                    <a:gd name="T12" fmla="*/ 0 60000 65536"/>
                    <a:gd name="T13" fmla="*/ 0 60000 65536"/>
                    <a:gd name="T14" fmla="*/ 0 60000 65536"/>
                    <a:gd name="T15" fmla="*/ 0 60000 65536"/>
                    <a:gd name="T16" fmla="*/ 0 60000 65536"/>
                    <a:gd name="T17" fmla="*/ 0 60000 65536"/>
                    <a:gd name="T18" fmla="*/ 0 w 2764"/>
                    <a:gd name="T19" fmla="*/ 0 h 394"/>
                    <a:gd name="T20" fmla="*/ 3397 w 2764"/>
                    <a:gd name="T21" fmla="*/ 487 h 394"/>
                  </a:gdLst>
                  <a:ahLst/>
                  <a:cxnLst>
                    <a:cxn ang="T12">
                      <a:pos x="T0" y="T1"/>
                    </a:cxn>
                    <a:cxn ang="T13">
                      <a:pos x="T2" y="T3"/>
                    </a:cxn>
                    <a:cxn ang="T14">
                      <a:pos x="T4" y="T5"/>
                    </a:cxn>
                    <a:cxn ang="T15">
                      <a:pos x="T6" y="T7"/>
                    </a:cxn>
                    <a:cxn ang="T16">
                      <a:pos x="T8" y="T9"/>
                    </a:cxn>
                    <a:cxn ang="T17">
                      <a:pos x="T10" y="T11"/>
                    </a:cxn>
                  </a:cxnLst>
                  <a:rect l="T18" t="T19" r="T20" b="T21"/>
                  <a:pathLst>
                    <a:path w="2764" h="394">
                      <a:moveTo>
                        <a:pt x="4" y="394"/>
                      </a:moveTo>
                      <a:lnTo>
                        <a:pt x="2662" y="392"/>
                      </a:lnTo>
                      <a:lnTo>
                        <a:pt x="2764" y="203"/>
                      </a:lnTo>
                      <a:lnTo>
                        <a:pt x="2659" y="1"/>
                      </a:lnTo>
                      <a:lnTo>
                        <a:pt x="0" y="0"/>
                      </a:lnTo>
                      <a:lnTo>
                        <a:pt x="4" y="394"/>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2" name="Freeform 18"/>
                <p:cNvSpPr>
                  <a:spLocks/>
                </p:cNvSpPr>
                <p:nvPr/>
              </p:nvSpPr>
              <p:spPr bwMode="gray">
                <a:xfrm>
                  <a:off x="1391" y="2720"/>
                  <a:ext cx="2628" cy="402"/>
                </a:xfrm>
                <a:custGeom>
                  <a:avLst/>
                  <a:gdLst>
                    <a:gd name="T0" fmla="*/ 0 w 2628"/>
                    <a:gd name="T1" fmla="*/ 651014 h 401"/>
                    <a:gd name="T2" fmla="*/ 3828506 w 2628"/>
                    <a:gd name="T3" fmla="*/ 651014 h 401"/>
                    <a:gd name="T4" fmla="*/ 4162425 w 2628"/>
                    <a:gd name="T5" fmla="*/ 0 h 401"/>
                    <a:gd name="T6" fmla="*/ 6422 w 2628"/>
                    <a:gd name="T7" fmla="*/ 0 h 401"/>
                    <a:gd name="T8" fmla="*/ 0 w 2628"/>
                    <a:gd name="T9" fmla="*/ 651014 h 401"/>
                    <a:gd name="T10" fmla="*/ 0 60000 65536"/>
                    <a:gd name="T11" fmla="*/ 0 60000 65536"/>
                    <a:gd name="T12" fmla="*/ 0 60000 65536"/>
                    <a:gd name="T13" fmla="*/ 0 60000 65536"/>
                    <a:gd name="T14" fmla="*/ 0 60000 65536"/>
                    <a:gd name="T15" fmla="*/ 0 w 2628"/>
                    <a:gd name="T16" fmla="*/ 0 h 401"/>
                    <a:gd name="T17" fmla="*/ 3241 w 2628"/>
                    <a:gd name="T18" fmla="*/ 496 h 401"/>
                  </a:gdLst>
                  <a:ahLst/>
                  <a:cxnLst>
                    <a:cxn ang="T10">
                      <a:pos x="T0" y="T1"/>
                    </a:cxn>
                    <a:cxn ang="T11">
                      <a:pos x="T2" y="T3"/>
                    </a:cxn>
                    <a:cxn ang="T12">
                      <a:pos x="T4" y="T5"/>
                    </a:cxn>
                    <a:cxn ang="T13">
                      <a:pos x="T6" y="T7"/>
                    </a:cxn>
                    <a:cxn ang="T14">
                      <a:pos x="T8" y="T9"/>
                    </a:cxn>
                  </a:cxnLst>
                  <a:rect l="T15" t="T16" r="T17" b="T18"/>
                  <a:pathLst>
                    <a:path w="2628" h="401">
                      <a:moveTo>
                        <a:pt x="0" y="401"/>
                      </a:moveTo>
                      <a:lnTo>
                        <a:pt x="2419" y="400"/>
                      </a:lnTo>
                      <a:lnTo>
                        <a:pt x="2628" y="1"/>
                      </a:lnTo>
                      <a:lnTo>
                        <a:pt x="4" y="0"/>
                      </a:lnTo>
                      <a:lnTo>
                        <a:pt x="0" y="401"/>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3" name="Freeform 19"/>
                <p:cNvSpPr>
                  <a:spLocks/>
                </p:cNvSpPr>
                <p:nvPr/>
              </p:nvSpPr>
              <p:spPr bwMode="gray">
                <a:xfrm>
                  <a:off x="1391" y="3167"/>
                  <a:ext cx="2400" cy="814"/>
                </a:xfrm>
                <a:custGeom>
                  <a:avLst/>
                  <a:gdLst>
                    <a:gd name="T0" fmla="*/ 0 w 2967"/>
                    <a:gd name="T1" fmla="*/ 44414 h 1006"/>
                    <a:gd name="T2" fmla="*/ 245678 w 2967"/>
                    <a:gd name="T3" fmla="*/ 44414 h 1006"/>
                    <a:gd name="T4" fmla="*/ 245678 w 2967"/>
                    <a:gd name="T5" fmla="*/ 101778 h 1006"/>
                    <a:gd name="T6" fmla="*/ 298984 w 2967"/>
                    <a:gd name="T7" fmla="*/ 0 h 1006"/>
                    <a:gd name="T8" fmla="*/ 0 w 2967"/>
                    <a:gd name="T9" fmla="*/ 0 h 1006"/>
                    <a:gd name="T10" fmla="*/ 0 w 2967"/>
                    <a:gd name="T11" fmla="*/ 44414 h 1006"/>
                    <a:gd name="T12" fmla="*/ 0 60000 65536"/>
                    <a:gd name="T13" fmla="*/ 0 60000 65536"/>
                    <a:gd name="T14" fmla="*/ 0 60000 65536"/>
                    <a:gd name="T15" fmla="*/ 0 60000 65536"/>
                    <a:gd name="T16" fmla="*/ 0 60000 65536"/>
                    <a:gd name="T17" fmla="*/ 0 60000 65536"/>
                    <a:gd name="T18" fmla="*/ 0 w 2967"/>
                    <a:gd name="T19" fmla="*/ 0 h 1006"/>
                    <a:gd name="T20" fmla="*/ 2967 w 2967"/>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2967" h="1006">
                      <a:moveTo>
                        <a:pt x="0" y="439"/>
                      </a:moveTo>
                      <a:lnTo>
                        <a:pt x="2438" y="439"/>
                      </a:lnTo>
                      <a:lnTo>
                        <a:pt x="2438" y="1006"/>
                      </a:lnTo>
                      <a:lnTo>
                        <a:pt x="2967" y="0"/>
                      </a:lnTo>
                      <a:lnTo>
                        <a:pt x="0" y="0"/>
                      </a:lnTo>
                      <a:lnTo>
                        <a:pt x="0" y="439"/>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grpSp>
          <p:grpSp>
            <p:nvGrpSpPr>
              <p:cNvPr id="7183" name="Group 12"/>
              <p:cNvGrpSpPr>
                <a:grpSpLocks/>
              </p:cNvGrpSpPr>
              <p:nvPr/>
            </p:nvGrpSpPr>
            <p:grpSpPr bwMode="auto">
              <a:xfrm>
                <a:off x="1588871" y="1940896"/>
                <a:ext cx="4404563" cy="3130612"/>
                <a:chOff x="902" y="1223"/>
                <a:chExt cx="3139" cy="2232"/>
              </a:xfrm>
            </p:grpSpPr>
            <p:sp>
              <p:nvSpPr>
                <p:cNvPr id="7187" name="Text Box 19"/>
                <p:cNvSpPr txBox="1">
                  <a:spLocks noChangeArrowheads="1"/>
                </p:cNvSpPr>
                <p:nvPr/>
              </p:nvSpPr>
              <p:spPr bwMode="gray">
                <a:xfrm>
                  <a:off x="902" y="1223"/>
                  <a:ext cx="3139" cy="154"/>
                </a:xfrm>
                <a:prstGeom prst="rect">
                  <a:avLst/>
                </a:prstGeom>
                <a:noFill/>
                <a:ln w="9525">
                  <a:noFill/>
                  <a:miter lim="800000"/>
                  <a:headEnd/>
                  <a:tailEnd/>
                </a:ln>
              </p:spPr>
              <p:txBody>
                <a:bodyPr lIns="0" tIns="0" rIns="0" bIns="0">
                  <a:spAutoFit/>
                </a:bodyPr>
                <a:lstStyle/>
                <a:p>
                  <a:pPr defTabSz="801688">
                    <a:spcAft>
                      <a:spcPct val="40000"/>
                    </a:spcAft>
                  </a:pPr>
                  <a:endParaRPr lang="en-US" sz="1400" noProof="1">
                    <a:solidFill>
                      <a:schemeClr val="bg1"/>
                    </a:solidFill>
                  </a:endParaRPr>
                </a:p>
              </p:txBody>
            </p:sp>
            <p:sp>
              <p:nvSpPr>
                <p:cNvPr id="7188" name="Text Box 19"/>
                <p:cNvSpPr txBox="1">
                  <a:spLocks noChangeArrowheads="1"/>
                </p:cNvSpPr>
                <p:nvPr/>
              </p:nvSpPr>
              <p:spPr bwMode="gray">
                <a:xfrm>
                  <a:off x="1499" y="3279"/>
                  <a:ext cx="1800" cy="176"/>
                </a:xfrm>
                <a:prstGeom prst="rect">
                  <a:avLst/>
                </a:prstGeom>
                <a:noFill/>
                <a:ln w="9525">
                  <a:noFill/>
                  <a:miter lim="800000"/>
                  <a:headEnd/>
                  <a:tailEnd/>
                </a:ln>
              </p:spPr>
              <p:txBody>
                <a:bodyPr lIns="0" tIns="0" rIns="0" bIns="0">
                  <a:spAutoFit/>
                </a:bodyPr>
                <a:lstStyle/>
                <a:p>
                  <a:pPr defTabSz="801688">
                    <a:spcAft>
                      <a:spcPct val="40000"/>
                    </a:spcAft>
                  </a:pPr>
                  <a:endParaRPr lang="en-US" sz="1600" noProof="1">
                    <a:solidFill>
                      <a:schemeClr val="bg1"/>
                    </a:solidFill>
                  </a:endParaRPr>
                </a:p>
              </p:txBody>
            </p:sp>
          </p:grpSp>
          <p:sp>
            <p:nvSpPr>
              <p:cNvPr id="7184" name="Rectangle 2"/>
              <p:cNvSpPr>
                <a:spLocks noChangeArrowheads="1"/>
              </p:cNvSpPr>
              <p:nvPr/>
            </p:nvSpPr>
            <p:spPr bwMode="auto">
              <a:xfrm>
                <a:off x="1486694" y="3289004"/>
                <a:ext cx="5687347" cy="293743"/>
              </a:xfrm>
              <a:prstGeom prst="rect">
                <a:avLst/>
              </a:prstGeom>
              <a:noFill/>
              <a:ln w="9525">
                <a:noFill/>
                <a:miter lim="800000"/>
                <a:headEnd/>
                <a:tailEnd/>
              </a:ln>
            </p:spPr>
            <p:txBody>
              <a:bodyPr>
                <a:spAutoFit/>
              </a:bodyPr>
              <a:lstStyle/>
              <a:p>
                <a:endParaRPr lang="en-US" sz="1400">
                  <a:solidFill>
                    <a:schemeClr val="bg1"/>
                  </a:solidFill>
                </a:endParaRPr>
              </a:p>
            </p:txBody>
          </p:sp>
          <p:sp>
            <p:nvSpPr>
              <p:cNvPr id="7185" name="Rectangle 3"/>
              <p:cNvSpPr>
                <a:spLocks noChangeArrowheads="1"/>
              </p:cNvSpPr>
              <p:nvPr/>
            </p:nvSpPr>
            <p:spPr bwMode="auto">
              <a:xfrm>
                <a:off x="1486694" y="3967249"/>
                <a:ext cx="5452286" cy="293743"/>
              </a:xfrm>
              <a:prstGeom prst="rect">
                <a:avLst/>
              </a:prstGeom>
              <a:noFill/>
              <a:ln w="9525">
                <a:noFill/>
                <a:miter lim="800000"/>
                <a:headEnd/>
                <a:tailEnd/>
              </a:ln>
            </p:spPr>
            <p:txBody>
              <a:bodyPr>
                <a:spAutoFit/>
              </a:bodyPr>
              <a:lstStyle/>
              <a:p>
                <a:endParaRPr lang="en-US" sz="1400"/>
              </a:p>
            </p:txBody>
          </p:sp>
          <p:sp>
            <p:nvSpPr>
              <p:cNvPr id="7186" name="Rectangle 4"/>
              <p:cNvSpPr>
                <a:spLocks noChangeArrowheads="1"/>
              </p:cNvSpPr>
              <p:nvPr/>
            </p:nvSpPr>
            <p:spPr bwMode="auto">
              <a:xfrm>
                <a:off x="1588869" y="4824650"/>
                <a:ext cx="4705051" cy="293743"/>
              </a:xfrm>
              <a:prstGeom prst="rect">
                <a:avLst/>
              </a:prstGeom>
              <a:noFill/>
              <a:ln w="9525">
                <a:noFill/>
                <a:miter lim="800000"/>
                <a:headEnd/>
                <a:tailEnd/>
              </a:ln>
            </p:spPr>
            <p:txBody>
              <a:bodyPr>
                <a:spAutoFit/>
              </a:bodyPr>
              <a:lstStyle/>
              <a:p>
                <a:endParaRPr lang="en-US" sz="1400">
                  <a:solidFill>
                    <a:schemeClr val="bg1"/>
                  </a:solidFill>
                </a:endParaRPr>
              </a:p>
            </p:txBody>
          </p:sp>
        </p:grpSp>
        <p:sp>
          <p:nvSpPr>
            <p:cNvPr id="7176" name="Rectangle 6"/>
            <p:cNvSpPr>
              <a:spLocks noChangeArrowheads="1"/>
            </p:cNvSpPr>
            <p:nvPr/>
          </p:nvSpPr>
          <p:spPr bwMode="auto">
            <a:xfrm>
              <a:off x="1341438" y="1604963"/>
              <a:ext cx="5462587" cy="739775"/>
            </a:xfrm>
            <a:prstGeom prst="rect">
              <a:avLst/>
            </a:prstGeom>
            <a:noFill/>
            <a:ln w="9525">
              <a:noFill/>
              <a:miter lim="800000"/>
              <a:headEnd/>
              <a:tailEnd/>
            </a:ln>
          </p:spPr>
          <p:txBody>
            <a:bodyPr>
              <a:spAutoFit/>
            </a:bodyPr>
            <a:lstStyle/>
            <a:p>
              <a:r>
                <a:rPr lang="en-US" sz="1400" b="1" dirty="0">
                  <a:solidFill>
                    <a:schemeClr val="bg1"/>
                  </a:solidFill>
                </a:rPr>
                <a:t>Nonwoven fabric</a:t>
              </a:r>
              <a:r>
                <a:rPr lang="en-US" sz="1400" dirty="0">
                  <a:solidFill>
                    <a:schemeClr val="bg1"/>
                  </a:solidFill>
                </a:rPr>
                <a:t> is a fabric-like material made from long fibers, bonded together by chemical, mechanical, heat or solvent treatment.</a:t>
              </a:r>
            </a:p>
          </p:txBody>
        </p:sp>
        <p:sp>
          <p:nvSpPr>
            <p:cNvPr id="7177" name="Rectangle 7"/>
            <p:cNvSpPr>
              <a:spLocks noChangeArrowheads="1"/>
            </p:cNvSpPr>
            <p:nvPr/>
          </p:nvSpPr>
          <p:spPr bwMode="auto">
            <a:xfrm>
              <a:off x="1309688" y="2387600"/>
              <a:ext cx="5233987" cy="738188"/>
            </a:xfrm>
            <a:prstGeom prst="rect">
              <a:avLst/>
            </a:prstGeom>
            <a:noFill/>
            <a:ln w="9525">
              <a:noFill/>
              <a:miter lim="800000"/>
              <a:headEnd/>
              <a:tailEnd/>
            </a:ln>
          </p:spPr>
          <p:txBody>
            <a:bodyPr>
              <a:spAutoFit/>
            </a:bodyPr>
            <a:lstStyle/>
            <a:p>
              <a:r>
                <a:rPr lang="en-US" sz="1400" dirty="0">
                  <a:solidFill>
                    <a:schemeClr val="bg1"/>
                  </a:solidFill>
                </a:rPr>
                <a:t>Nonwoven fabrics are broadly defined as sheet or web structures bonded together by entangling fibre or filaments (and by perforating films) mechanically, thermally or chemically. </a:t>
              </a:r>
            </a:p>
          </p:txBody>
        </p:sp>
        <p:sp>
          <p:nvSpPr>
            <p:cNvPr id="7178" name="Rectangle 8"/>
            <p:cNvSpPr>
              <a:spLocks noChangeArrowheads="1"/>
            </p:cNvSpPr>
            <p:nvPr/>
          </p:nvSpPr>
          <p:spPr bwMode="auto">
            <a:xfrm>
              <a:off x="1298575" y="4108450"/>
              <a:ext cx="5437188" cy="523875"/>
            </a:xfrm>
            <a:prstGeom prst="rect">
              <a:avLst/>
            </a:prstGeom>
            <a:noFill/>
            <a:ln w="9525">
              <a:noFill/>
              <a:miter lim="800000"/>
              <a:headEnd/>
              <a:tailEnd/>
            </a:ln>
          </p:spPr>
          <p:txBody>
            <a:bodyPr>
              <a:spAutoFit/>
            </a:bodyPr>
            <a:lstStyle/>
            <a:p>
              <a:r>
                <a:rPr lang="en-US" sz="1400">
                  <a:solidFill>
                    <a:schemeClr val="bg1"/>
                  </a:solidFill>
                </a:rPr>
                <a:t>The term is used in the textile manufacturing industry to denote fabrics, such as felt, which are neither woven nor knitted. </a:t>
              </a:r>
            </a:p>
          </p:txBody>
        </p:sp>
        <p:sp>
          <p:nvSpPr>
            <p:cNvPr id="7179" name="Rectangle 10"/>
            <p:cNvSpPr>
              <a:spLocks noChangeArrowheads="1"/>
            </p:cNvSpPr>
            <p:nvPr/>
          </p:nvSpPr>
          <p:spPr bwMode="auto">
            <a:xfrm>
              <a:off x="1298575" y="4821238"/>
              <a:ext cx="5505450" cy="738187"/>
            </a:xfrm>
            <a:prstGeom prst="rect">
              <a:avLst/>
            </a:prstGeom>
            <a:noFill/>
            <a:ln w="9525">
              <a:noFill/>
              <a:miter lim="800000"/>
              <a:headEnd/>
              <a:tailEnd/>
            </a:ln>
          </p:spPr>
          <p:txBody>
            <a:bodyPr>
              <a:spAutoFit/>
            </a:bodyPr>
            <a:lstStyle/>
            <a:p>
              <a:r>
                <a:rPr lang="en-US" sz="1400">
                  <a:solidFill>
                    <a:schemeClr val="bg1"/>
                  </a:solidFill>
                </a:rPr>
                <a:t>They are flat, porous sheets that are made directly from separate fibres or from molten plastic or plastic film. They are not made by weaving or knitting and do not require converting the fibres to yarn. </a:t>
              </a:r>
            </a:p>
          </p:txBody>
        </p:sp>
        <p:sp>
          <p:nvSpPr>
            <p:cNvPr id="7180" name="Rectangle 1"/>
            <p:cNvSpPr>
              <a:spLocks noChangeArrowheads="1"/>
            </p:cNvSpPr>
            <p:nvPr/>
          </p:nvSpPr>
          <p:spPr bwMode="auto">
            <a:xfrm>
              <a:off x="1298575" y="3238500"/>
              <a:ext cx="5254625" cy="523875"/>
            </a:xfrm>
            <a:prstGeom prst="rect">
              <a:avLst/>
            </a:prstGeom>
            <a:noFill/>
            <a:ln w="9525">
              <a:noFill/>
              <a:miter lim="800000"/>
              <a:headEnd/>
              <a:tailEnd/>
            </a:ln>
          </p:spPr>
          <p:txBody>
            <a:bodyPr>
              <a:spAutoFit/>
            </a:bodyPr>
            <a:lstStyle/>
            <a:p>
              <a:r>
                <a:rPr lang="en-US" sz="1400">
                  <a:solidFill>
                    <a:schemeClr val="bg1"/>
                  </a:solidFill>
                </a:rPr>
                <a:t>They are not made by weaving or knitting and do not require converting the fibres to yarn. </a:t>
              </a:r>
            </a:p>
          </p:txBody>
        </p:sp>
      </p:grpSp>
      <p:sp>
        <p:nvSpPr>
          <p:cNvPr id="27" name="Rectangle 2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4801314"/>
          </a:xfrm>
          <a:prstGeom prst="rect">
            <a:avLst/>
          </a:prstGeom>
        </p:spPr>
        <p:txBody>
          <a:bodyPr wrap="square">
            <a:spAutoFit/>
          </a:bodyPr>
          <a:lstStyle/>
          <a:p>
            <a:r>
              <a:rPr lang="en-US" b="1" dirty="0" smtClean="0"/>
              <a:t>C)</a:t>
            </a:r>
            <a:r>
              <a:rPr lang="en-US" dirty="0" smtClean="0"/>
              <a:t>   </a:t>
            </a:r>
            <a:r>
              <a:rPr lang="en-US" b="1" u="sng" dirty="0" smtClean="0"/>
              <a:t>Mechanical bonding</a:t>
            </a:r>
          </a:p>
          <a:p>
            <a:endParaRPr lang="en-US" dirty="0" smtClean="0"/>
          </a:p>
          <a:p>
            <a:pPr lvl="0"/>
            <a:endParaRPr lang="en-US" b="1" dirty="0" smtClean="0"/>
          </a:p>
          <a:p>
            <a:pPr marL="342900" lvl="0" indent="-342900"/>
            <a:r>
              <a:rPr lang="en-US" b="1" dirty="0" smtClean="0"/>
              <a:t>2) Hydro entanglement </a:t>
            </a:r>
          </a:p>
          <a:p>
            <a:pPr marL="342900" lvl="0" indent="-342900">
              <a:buClr>
                <a:schemeClr val="accent2"/>
              </a:buClr>
              <a:buFont typeface="Wingdings" pitchFamily="2" charset="2"/>
              <a:buChar char="q"/>
            </a:pPr>
            <a:r>
              <a:rPr lang="en-US" dirty="0" smtClean="0"/>
              <a:t>Hydro Entanglement uses high pressure jets of water to cause the fibres to interlace. </a:t>
            </a:r>
          </a:p>
          <a:p>
            <a:pPr marL="342900" lvl="0" indent="-342900">
              <a:buClr>
                <a:schemeClr val="accent2"/>
              </a:buClr>
              <a:buFont typeface="Wingdings" pitchFamily="2" charset="2"/>
              <a:buChar char="q"/>
            </a:pPr>
            <a:r>
              <a:rPr lang="en-US" dirty="0" smtClean="0"/>
              <a:t>It is mainly applied to carded or wet laid webs.</a:t>
            </a:r>
          </a:p>
          <a:p>
            <a:pPr marL="342900" lvl="0" indent="-342900">
              <a:buClr>
                <a:schemeClr val="accent2"/>
              </a:buClr>
              <a:buFont typeface="Wingdings" pitchFamily="2" charset="2"/>
              <a:buChar char="q"/>
            </a:pPr>
            <a:r>
              <a:rPr lang="en-US" dirty="0" smtClean="0"/>
              <a:t> The water jet pressure used has a direct bearing on the strength of the web, but system design also plays a part. </a:t>
            </a:r>
          </a:p>
          <a:p>
            <a:pPr marL="342900" lvl="0" indent="-342900">
              <a:buClr>
                <a:schemeClr val="accent2"/>
              </a:buClr>
              <a:buFont typeface="Wingdings" pitchFamily="2" charset="2"/>
              <a:buChar char="q"/>
            </a:pPr>
            <a:r>
              <a:rPr lang="en-US" dirty="0" smtClean="0"/>
              <a:t>Hydro entanglement is sometimes known as spun lacing.</a:t>
            </a:r>
          </a:p>
          <a:p>
            <a:pPr marL="342900" lvl="0" indent="-342900">
              <a:buClr>
                <a:schemeClr val="accent2"/>
              </a:buClr>
            </a:pPr>
            <a:endParaRPr lang="en-US" dirty="0" smtClean="0"/>
          </a:p>
          <a:p>
            <a:pPr marL="342900" lvl="0" indent="-342900"/>
            <a:endParaRPr lang="en-US" dirty="0" smtClean="0"/>
          </a:p>
          <a:p>
            <a:pPr lvl="0"/>
            <a:r>
              <a:rPr lang="en-US" b="1" dirty="0" smtClean="0"/>
              <a:t>3) Stitch bonding</a:t>
            </a:r>
            <a:r>
              <a:rPr lang="en-US" dirty="0" smtClean="0"/>
              <a:t> </a:t>
            </a:r>
          </a:p>
          <a:p>
            <a:pPr lvl="0">
              <a:buClr>
                <a:schemeClr val="accent2"/>
              </a:buClr>
              <a:buFont typeface="Wingdings" pitchFamily="2" charset="2"/>
              <a:buChar char="q"/>
            </a:pPr>
            <a:r>
              <a:rPr lang="en-US" dirty="0" smtClean="0"/>
              <a:t>Stitch bonding a third type of mechanical bonding. </a:t>
            </a:r>
          </a:p>
          <a:p>
            <a:pPr lvl="0">
              <a:buClr>
                <a:schemeClr val="accent2"/>
              </a:buClr>
              <a:buFont typeface="Wingdings" pitchFamily="2" charset="2"/>
              <a:buChar char="q"/>
            </a:pPr>
            <a:r>
              <a:rPr lang="en-US" dirty="0" smtClean="0"/>
              <a:t>It can be done with or without the addition of a thread.</a:t>
            </a:r>
          </a:p>
          <a:p>
            <a:pPr lvl="0">
              <a:buClr>
                <a:schemeClr val="accent2"/>
              </a:buClr>
              <a:buFont typeface="Wingdings" pitchFamily="2" charset="2"/>
              <a:buChar char="q"/>
            </a:pPr>
            <a:r>
              <a:rPr lang="en-US" dirty="0" smtClean="0"/>
              <a:t>When no thread is added, the process is often referred to a loop formation.</a:t>
            </a:r>
          </a:p>
          <a:p>
            <a:pPr lvl="0"/>
            <a:endParaRPr lang="en-US" dirty="0" smtClean="0"/>
          </a:p>
        </p:txBody>
      </p:sp>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2" name="Rectangle 68"/>
          <p:cNvSpPr>
            <a:spLocks noChangeArrowheads="1"/>
          </p:cNvSpPr>
          <p:nvPr/>
        </p:nvSpPr>
        <p:spPr bwMode="auto">
          <a:xfrm>
            <a:off x="4889500" y="3984625"/>
            <a:ext cx="4268788" cy="1169988"/>
          </a:xfrm>
          <a:prstGeom prst="rect">
            <a:avLst/>
          </a:prstGeom>
          <a:noFill/>
          <a:ln w="9525">
            <a:noFill/>
            <a:miter lim="800000"/>
            <a:headEnd/>
            <a:tailEnd/>
          </a:ln>
        </p:spPr>
        <p:txBody>
          <a:bodyPr>
            <a:spAutoFit/>
          </a:bodyPr>
          <a:lstStyle/>
          <a:p>
            <a:r>
              <a:rPr lang="en-US" sz="1200"/>
              <a:t> </a:t>
            </a:r>
          </a:p>
          <a:p>
            <a:r>
              <a:rPr lang="en-US" sz="1200"/>
              <a:t> .</a:t>
            </a:r>
          </a:p>
          <a:p>
            <a:endParaRPr lang="en-US" sz="1400"/>
          </a:p>
          <a:p>
            <a:endParaRPr lang="en-GB" sz="1600"/>
          </a:p>
          <a:p>
            <a:endParaRPr lang="en-GB" sz="1600"/>
          </a:p>
        </p:txBody>
      </p:sp>
      <p:sp>
        <p:nvSpPr>
          <p:cNvPr id="21661" name="Rectangle 15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en-US"/>
          </a:p>
        </p:txBody>
      </p:sp>
      <p:sp>
        <p:nvSpPr>
          <p:cNvPr id="1948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r>
              <a:rPr lang="en-GB" sz="900">
                <a:solidFill>
                  <a:schemeClr val="bg1"/>
                </a:solidFill>
              </a:rPr>
              <a:t>SCENE</a:t>
            </a:r>
          </a:p>
        </p:txBody>
      </p:sp>
      <p:sp>
        <p:nvSpPr>
          <p:cNvPr id="19489" name="Oval 161"/>
          <p:cNvSpPr>
            <a:spLocks noChangeArrowheads="1"/>
          </p:cNvSpPr>
          <p:nvPr/>
        </p:nvSpPr>
        <p:spPr bwMode="auto">
          <a:xfrm>
            <a:off x="8337550" y="633413"/>
            <a:ext cx="395288" cy="395287"/>
          </a:xfrm>
          <a:prstGeom prst="ellipse">
            <a:avLst/>
          </a:prstGeom>
          <a:noFill/>
          <a:ln w="9525">
            <a:solidFill>
              <a:srgbClr val="9F9F9F"/>
            </a:solidFill>
            <a:round/>
            <a:headEnd/>
            <a:tailEnd/>
          </a:ln>
        </p:spPr>
        <p:txBody>
          <a:bodyPr wrap="none" anchor="ctr"/>
          <a:lstStyle/>
          <a:p>
            <a:pPr algn="ctr"/>
            <a:r>
              <a:rPr lang="en-GB">
                <a:solidFill>
                  <a:schemeClr val="bg1"/>
                </a:solidFill>
              </a:rPr>
              <a:t>3</a:t>
            </a:r>
          </a:p>
        </p:txBody>
      </p:sp>
      <p:sp>
        <p:nvSpPr>
          <p:cNvPr id="58" name="Title 57"/>
          <p:cNvSpPr>
            <a:spLocks noGrp="1"/>
          </p:cNvSpPr>
          <p:nvPr>
            <p:ph type="title"/>
          </p:nvPr>
        </p:nvSpPr>
        <p:spPr>
          <a:xfrm>
            <a:off x="294635" y="345767"/>
            <a:ext cx="8520112" cy="42473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Hydro entanglement</a:t>
            </a:r>
          </a:p>
        </p:txBody>
      </p:sp>
      <p:sp>
        <p:nvSpPr>
          <p:cNvPr id="59" name="Rectangle 58"/>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0" name="Picture 2" descr="http://www.engr.utk.edu/mse/Textiles/Spunlace_files/image002.jpg"/>
          <p:cNvPicPr>
            <a:picLocks noChangeAspect="1" noChangeArrowheads="1"/>
          </p:cNvPicPr>
          <p:nvPr/>
        </p:nvPicPr>
        <p:blipFill>
          <a:blip r:embed="rId3"/>
          <a:srcRect/>
          <a:stretch>
            <a:fillRect/>
          </a:stretch>
        </p:blipFill>
        <p:spPr bwMode="auto">
          <a:xfrm>
            <a:off x="900753" y="788679"/>
            <a:ext cx="7274256" cy="3578604"/>
          </a:xfrm>
          <a:prstGeom prst="rect">
            <a:avLst/>
          </a:prstGeom>
          <a:noFill/>
        </p:spPr>
      </p:pic>
      <p:pic>
        <p:nvPicPr>
          <p:cNvPr id="17412" name="Picture 4" descr="http://www.engr.utk.edu/mse/Textiles/Spunlace_files/image006.jpg"/>
          <p:cNvPicPr>
            <a:picLocks noChangeAspect="1" noChangeArrowheads="1"/>
          </p:cNvPicPr>
          <p:nvPr/>
        </p:nvPicPr>
        <p:blipFill>
          <a:blip r:embed="rId4"/>
          <a:srcRect/>
          <a:stretch>
            <a:fillRect/>
          </a:stretch>
        </p:blipFill>
        <p:spPr bwMode="auto">
          <a:xfrm>
            <a:off x="1342930" y="4525577"/>
            <a:ext cx="2150897" cy="1979169"/>
          </a:xfrm>
          <a:prstGeom prst="rect">
            <a:avLst/>
          </a:prstGeom>
          <a:noFill/>
        </p:spPr>
      </p:pic>
      <p:pic>
        <p:nvPicPr>
          <p:cNvPr id="17414" name="Picture 6" descr="http://www.engr.utk.edu/mse/Textiles/Spunlace_files/image008.jpg"/>
          <p:cNvPicPr>
            <a:picLocks noChangeAspect="1" noChangeArrowheads="1"/>
          </p:cNvPicPr>
          <p:nvPr/>
        </p:nvPicPr>
        <p:blipFill>
          <a:blip r:embed="rId5"/>
          <a:srcRect/>
          <a:stretch>
            <a:fillRect/>
          </a:stretch>
        </p:blipFill>
        <p:spPr bwMode="auto">
          <a:xfrm>
            <a:off x="3799527" y="4474119"/>
            <a:ext cx="3829571" cy="2000844"/>
          </a:xfrm>
          <a:prstGeom prst="rect">
            <a:avLst/>
          </a:prstGeom>
          <a:noFill/>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72"/>
                                        </p:tgtEl>
                                        <p:attrNameLst>
                                          <p:attrName>style.visibility</p:attrName>
                                        </p:attrNameLst>
                                      </p:cBhvr>
                                      <p:to>
                                        <p:strVal val="visible"/>
                                      </p:to>
                                    </p:set>
                                    <p:animEffect transition="in" filter="fade">
                                      <p:cBhvr>
                                        <p:cTn id="7" dur="200"/>
                                        <p:tgtEl>
                                          <p:spTgt spid="21572"/>
                                        </p:tgtEl>
                                      </p:cBhvr>
                                    </p:animEffect>
                                  </p:childTnLst>
                                </p:cTn>
                              </p:par>
                            </p:childTnLst>
                          </p:cTn>
                        </p:par>
                        <p:par>
                          <p:cTn id="8" fill="hold" nodeType="afterGroup">
                            <p:stCondLst>
                              <p:cond delay="200"/>
                            </p:stCondLst>
                            <p:childTnLst>
                              <p:par>
                                <p:cTn id="9" presetID="26" presetClass="emph" presetSubtype="0" fill="hold" grpId="0" nodeType="afterEffect">
                                  <p:stCondLst>
                                    <p:cond delay="0"/>
                                  </p:stCondLst>
                                  <p:childTnLst>
                                    <p:animEffect transition="out" filter="fade">
                                      <p:cBhvr>
                                        <p:cTn id="10" dur="2000" tmFilter="0, 0; .2, .5; .8, .5; 1, 0"/>
                                        <p:tgtEl>
                                          <p:spTgt spid="21661"/>
                                        </p:tgtEl>
                                      </p:cBhvr>
                                    </p:animEffect>
                                    <p:animScale>
                                      <p:cBhvr>
                                        <p:cTn id="11" dur="1000" autoRev="1" fill="hold"/>
                                        <p:tgtEl>
                                          <p:spTgt spid="216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2" grpId="0"/>
      <p:bldP spid="216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446011" y="298217"/>
            <a:ext cx="8520112" cy="424732"/>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Stitch bonding</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9" name="Table 8"/>
          <p:cNvGraphicFramePr>
            <a:graphicFrameLocks noGrp="1"/>
          </p:cNvGraphicFramePr>
          <p:nvPr/>
        </p:nvGraphicFramePr>
        <p:xfrm>
          <a:off x="391234" y="837440"/>
          <a:ext cx="8452514" cy="2820162"/>
        </p:xfrm>
        <a:graphic>
          <a:graphicData uri="http://schemas.openxmlformats.org/drawingml/2006/table">
            <a:tbl>
              <a:tblPr>
                <a:tableStyleId>{18603FDC-E32A-4AB5-989C-0864C3EAD2B8}</a:tableStyleId>
              </a:tblPr>
              <a:tblGrid>
                <a:gridCol w="2034027"/>
                <a:gridCol w="2034027"/>
                <a:gridCol w="2192230"/>
                <a:gridCol w="2192230"/>
              </a:tblGrid>
              <a:tr h="552948">
                <a:tc gridSpan="2">
                  <a:txBody>
                    <a:bodyPr/>
                    <a:lstStyle/>
                    <a:p>
                      <a:pPr algn="ctr"/>
                      <a:r>
                        <a:rPr lang="en-US" sz="1050" dirty="0">
                          <a:ln>
                            <a:solidFill>
                              <a:srgbClr val="EAEAEA"/>
                            </a:solidFill>
                          </a:ln>
                        </a:rPr>
                        <a:t>Mode of bonding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r>
                        <a:rPr lang="en-US" sz="1050">
                          <a:ln>
                            <a:solidFill>
                              <a:srgbClr val="EAEAEA"/>
                            </a:solidFill>
                          </a:ln>
                        </a:rPr>
                        <a:t>Mass per unit area</a:t>
                      </a:r>
                      <a:br>
                        <a:rPr lang="en-US" sz="1050">
                          <a:ln>
                            <a:solidFill>
                              <a:srgbClr val="EAEAEA"/>
                            </a:solidFill>
                          </a:ln>
                        </a:rPr>
                      </a:br>
                      <a:r>
                        <a:rPr lang="en-US" sz="1050">
                          <a:ln>
                            <a:solidFill>
                              <a:srgbClr val="EAEAEA"/>
                            </a:solidFill>
                          </a:ln>
                        </a:rPr>
                        <a:t>[g/m2]</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Preferable mass/unit area [g/m2]</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a:txBody>
                    <a:bodyPr/>
                    <a:lstStyle/>
                    <a:p>
                      <a:pPr algn="ctr"/>
                      <a:r>
                        <a:rPr lang="en-US" sz="1050" dirty="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rowSpan="2">
                  <a:txBody>
                    <a:bodyPr/>
                    <a:lstStyle/>
                    <a:p>
                      <a:pPr algn="ctr"/>
                      <a:r>
                        <a:rPr lang="en-US" sz="1050" dirty="0">
                          <a:ln>
                            <a:solidFill>
                              <a:srgbClr val="EAEAEA"/>
                            </a:solidFill>
                          </a:ln>
                        </a:rPr>
                        <a:t>Thermal</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Calendaring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5–120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5–80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vMerge="1">
                  <a:txBody>
                    <a:bodyPr/>
                    <a:lstStyle/>
                    <a:p>
                      <a:endParaRPr lang="en-US"/>
                    </a:p>
                  </a:txBody>
                  <a:tcPr/>
                </a:tc>
                <a:tc>
                  <a:txBody>
                    <a:bodyPr/>
                    <a:lstStyle/>
                    <a:p>
                      <a:pPr algn="ctr"/>
                      <a:r>
                        <a:rPr lang="en-US" sz="1050" dirty="0">
                          <a:ln>
                            <a:solidFill>
                              <a:srgbClr val="EAEAEA"/>
                            </a:solidFill>
                          </a:ln>
                        </a:rPr>
                        <a:t>Thermo fusion</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60–500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80–400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rowSpan="2">
                  <a:txBody>
                    <a:bodyPr/>
                    <a:lstStyle/>
                    <a:p>
                      <a:pPr algn="ctr"/>
                      <a:r>
                        <a:rPr lang="en-US" sz="1050">
                          <a:ln>
                            <a:solidFill>
                              <a:srgbClr val="EAEAEA"/>
                            </a:solidFill>
                          </a:ln>
                        </a:rPr>
                        <a:t>Mechanical</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Needle-punching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60–1000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100–400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vMerge="1">
                  <a:txBody>
                    <a:bodyPr/>
                    <a:lstStyle/>
                    <a:p>
                      <a:endParaRPr lang="en-US"/>
                    </a:p>
                  </a:txBody>
                  <a:tcPr/>
                </a:tc>
                <a:tc>
                  <a:txBody>
                    <a:bodyPr/>
                    <a:lstStyle/>
                    <a:p>
                      <a:pPr algn="ctr"/>
                      <a:r>
                        <a:rPr lang="en-US" sz="1050" dirty="0">
                          <a:ln>
                            <a:solidFill>
                              <a:srgbClr val="EAEAEA"/>
                            </a:solidFill>
                          </a:ln>
                        </a:rPr>
                        <a:t>STITCH-BONDING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80–1000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100–400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948">
                <a:tc>
                  <a:txBody>
                    <a:bodyPr/>
                    <a:lstStyle/>
                    <a:p>
                      <a:pPr algn="ctr"/>
                      <a:r>
                        <a:rPr lang="en-US" sz="1050" dirty="0" smtClean="0">
                          <a:ln>
                            <a:solidFill>
                              <a:srgbClr val="EAEAEA"/>
                            </a:solidFill>
                          </a:ln>
                        </a:rPr>
                        <a:t>Hydrodynamic</a:t>
                      </a:r>
                      <a:endParaRPr lang="en-US" sz="1050" dirty="0">
                        <a:ln>
                          <a:solidFill>
                            <a:srgbClr val="EAEAEA"/>
                          </a:solidFill>
                        </a:ln>
                      </a:endParaRP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050" dirty="0">
                        <a:ln>
                          <a:solidFill>
                            <a:srgbClr val="EAEAEA"/>
                          </a:solidFill>
                        </a:ln>
                      </a:endParaRP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20–400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smtClean="0">
                          <a:ln>
                            <a:solidFill>
                              <a:srgbClr val="EAEAEA"/>
                            </a:solidFill>
                          </a:ln>
                        </a:rPr>
                        <a:t>30–200</a:t>
                      </a:r>
                      <a:r>
                        <a:rPr lang="en-US" sz="1050" dirty="0">
                          <a:ln>
                            <a:solidFill>
                              <a:srgbClr val="EAEAEA"/>
                            </a:solidFill>
                          </a:ln>
                        </a:rPr>
                        <a:t/>
                      </a:r>
                      <a:br>
                        <a:rPr lang="en-US" sz="1050" dirty="0">
                          <a:ln>
                            <a:solidFill>
                              <a:srgbClr val="EAEAEA"/>
                            </a:solidFill>
                          </a:ln>
                        </a:rPr>
                      </a:br>
                      <a:endParaRPr lang="en-US" sz="1050" dirty="0">
                        <a:ln>
                          <a:solidFill>
                            <a:srgbClr val="EAEAEA"/>
                          </a:solidFill>
                        </a:ln>
                      </a:endParaRP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6018" name="Picture 2" descr="https://encrypted-tbn2.google.com/images?q=tbn:ANd9GcSW49ICS7Ib8U7919kTZxQs1m5drzn7QeTen6QpsanHChQVeNoKDA"/>
          <p:cNvPicPr>
            <a:picLocks noChangeAspect="1" noChangeArrowheads="1"/>
          </p:cNvPicPr>
          <p:nvPr/>
        </p:nvPicPr>
        <p:blipFill>
          <a:blip r:embed="rId2"/>
          <a:srcRect/>
          <a:stretch>
            <a:fillRect/>
          </a:stretch>
        </p:blipFill>
        <p:spPr bwMode="auto">
          <a:xfrm>
            <a:off x="3403741" y="3985147"/>
            <a:ext cx="2510872" cy="1487606"/>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5"/>
          <p:cNvPicPr>
            <a:picLocks noChangeAspect="1" noChangeArrowheads="1"/>
          </p:cNvPicPr>
          <p:nvPr/>
        </p:nvPicPr>
        <p:blipFill>
          <a:blip r:embed="rId3">
            <a:lum bright="-30000"/>
          </a:blip>
          <a:srcRect/>
          <a:stretch>
            <a:fillRect/>
          </a:stretch>
        </p:blipFill>
        <p:spPr bwMode="auto">
          <a:xfrm>
            <a:off x="271463" y="4746625"/>
            <a:ext cx="4110037" cy="1138238"/>
          </a:xfrm>
          <a:prstGeom prst="rect">
            <a:avLst/>
          </a:prstGeom>
          <a:noFill/>
          <a:ln w="9525">
            <a:noFill/>
            <a:miter lim="800000"/>
            <a:headEnd/>
            <a:tailEnd/>
          </a:ln>
        </p:spPr>
      </p:pic>
      <p:sp>
        <p:nvSpPr>
          <p:cNvPr id="20483" name="Oval 6"/>
          <p:cNvSpPr>
            <a:spLocks noChangeArrowheads="1"/>
          </p:cNvSpPr>
          <p:nvPr/>
        </p:nvSpPr>
        <p:spPr bwMode="gray">
          <a:xfrm>
            <a:off x="501650" y="1651000"/>
            <a:ext cx="3700463" cy="3700463"/>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endParaRPr lang="en-GB"/>
          </a:p>
        </p:txBody>
      </p:sp>
      <p:sp>
        <p:nvSpPr>
          <p:cNvPr id="20484" name="Oval 7"/>
          <p:cNvSpPr>
            <a:spLocks noChangeArrowheads="1"/>
          </p:cNvSpPr>
          <p:nvPr/>
        </p:nvSpPr>
        <p:spPr bwMode="gray">
          <a:xfrm>
            <a:off x="525463" y="1674813"/>
            <a:ext cx="3652837" cy="3652837"/>
          </a:xfrm>
          <a:prstGeom prst="ellipse">
            <a:avLst/>
          </a:prstGeom>
          <a:gradFill rotWithShape="1">
            <a:gsLst>
              <a:gs pos="0">
                <a:srgbClr val="FFFFFF"/>
              </a:gs>
              <a:gs pos="100000">
                <a:srgbClr val="EAEAEA"/>
              </a:gs>
            </a:gsLst>
            <a:lin ang="2700000" scaled="1"/>
          </a:gradFill>
          <a:ln w="9525">
            <a:noFill/>
            <a:round/>
            <a:headEnd/>
            <a:tailEnd/>
          </a:ln>
        </p:spPr>
        <p:txBody>
          <a:bodyPr/>
          <a:lstStyle/>
          <a:p>
            <a:endParaRPr lang="en-GB"/>
          </a:p>
        </p:txBody>
      </p:sp>
      <p:sp>
        <p:nvSpPr>
          <p:cNvPr id="20485" name="Oval 8"/>
          <p:cNvSpPr>
            <a:spLocks noChangeArrowheads="1"/>
          </p:cNvSpPr>
          <p:nvPr/>
        </p:nvSpPr>
        <p:spPr bwMode="gray">
          <a:xfrm>
            <a:off x="798513" y="1947863"/>
            <a:ext cx="3105150" cy="3105150"/>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endParaRPr lang="en-GB"/>
          </a:p>
        </p:txBody>
      </p:sp>
      <p:sp>
        <p:nvSpPr>
          <p:cNvPr id="20486" name="Oval 9"/>
          <p:cNvSpPr>
            <a:spLocks noChangeArrowheads="1"/>
          </p:cNvSpPr>
          <p:nvPr/>
        </p:nvSpPr>
        <p:spPr bwMode="gray">
          <a:xfrm>
            <a:off x="1119188" y="2268538"/>
            <a:ext cx="2465387" cy="2465387"/>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20487" name="Oval 10"/>
          <p:cNvSpPr>
            <a:spLocks noChangeArrowheads="1"/>
          </p:cNvSpPr>
          <p:nvPr/>
        </p:nvSpPr>
        <p:spPr bwMode="gray">
          <a:xfrm>
            <a:off x="1427163" y="2576513"/>
            <a:ext cx="1847850" cy="1847850"/>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endParaRPr lang="en-GB"/>
          </a:p>
        </p:txBody>
      </p:sp>
      <p:sp>
        <p:nvSpPr>
          <p:cNvPr id="20488" name="Oval 11"/>
          <p:cNvSpPr>
            <a:spLocks noChangeArrowheads="1"/>
          </p:cNvSpPr>
          <p:nvPr/>
        </p:nvSpPr>
        <p:spPr bwMode="gray">
          <a:xfrm>
            <a:off x="1719263" y="2868613"/>
            <a:ext cx="1266825" cy="1263650"/>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20489" name="Oval 12"/>
          <p:cNvSpPr>
            <a:spLocks noChangeArrowheads="1"/>
          </p:cNvSpPr>
          <p:nvPr/>
        </p:nvSpPr>
        <p:spPr bwMode="gray">
          <a:xfrm flipV="1">
            <a:off x="1971675" y="3121025"/>
            <a:ext cx="762000" cy="760413"/>
          </a:xfrm>
          <a:prstGeom prst="ellipse">
            <a:avLst/>
          </a:prstGeom>
          <a:solidFill>
            <a:schemeClr val="accent2"/>
          </a:solidFill>
          <a:ln w="9525">
            <a:solidFill>
              <a:srgbClr val="E2E2E2"/>
            </a:solidFill>
            <a:round/>
            <a:headEnd/>
            <a:tailEnd/>
          </a:ln>
        </p:spPr>
        <p:txBody>
          <a:bodyPr rot="10800000"/>
          <a:lstStyle/>
          <a:p>
            <a:endParaRPr lang="en-GB"/>
          </a:p>
        </p:txBody>
      </p:sp>
      <p:sp>
        <p:nvSpPr>
          <p:cNvPr id="21514" name="Text Box 67"/>
          <p:cNvSpPr txBox="1">
            <a:spLocks noChangeArrowheads="1"/>
          </p:cNvSpPr>
          <p:nvPr/>
        </p:nvSpPr>
        <p:spPr bwMode="gray">
          <a:xfrm>
            <a:off x="2246313" y="1701800"/>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t>1</a:t>
            </a:r>
          </a:p>
        </p:txBody>
      </p:sp>
      <p:sp>
        <p:nvSpPr>
          <p:cNvPr id="21570" name="Rectangle 66"/>
          <p:cNvSpPr>
            <a:spLocks noChangeArrowheads="1"/>
          </p:cNvSpPr>
          <p:nvPr/>
        </p:nvSpPr>
        <p:spPr bwMode="auto">
          <a:xfrm>
            <a:off x="5114925" y="1674813"/>
            <a:ext cx="4249738" cy="276225"/>
          </a:xfrm>
          <a:prstGeom prst="rect">
            <a:avLst/>
          </a:prstGeom>
          <a:noFill/>
          <a:ln w="9525">
            <a:noFill/>
            <a:miter lim="800000"/>
            <a:headEnd/>
            <a:tailEnd/>
          </a:ln>
        </p:spPr>
        <p:txBody>
          <a:bodyPr>
            <a:spAutoFit/>
          </a:bodyPr>
          <a:lstStyle/>
          <a:p>
            <a:r>
              <a:rPr lang="en-US" sz="1200"/>
              <a:t>Greater strength per basis weight than competing fabrics</a:t>
            </a:r>
            <a:endParaRPr lang="en-GB" sz="1200"/>
          </a:p>
        </p:txBody>
      </p:sp>
      <p:sp>
        <p:nvSpPr>
          <p:cNvPr id="21571" name="Rectangle 67"/>
          <p:cNvSpPr>
            <a:spLocks noChangeArrowheads="1"/>
          </p:cNvSpPr>
          <p:nvPr/>
        </p:nvSpPr>
        <p:spPr bwMode="auto">
          <a:xfrm>
            <a:off x="5105400" y="2014538"/>
            <a:ext cx="4048125" cy="277812"/>
          </a:xfrm>
          <a:prstGeom prst="rect">
            <a:avLst/>
          </a:prstGeom>
          <a:noFill/>
          <a:ln w="9525">
            <a:noFill/>
            <a:miter lim="800000"/>
            <a:headEnd/>
            <a:tailEnd/>
          </a:ln>
        </p:spPr>
        <p:txBody>
          <a:bodyPr>
            <a:spAutoFit/>
          </a:bodyPr>
          <a:lstStyle/>
          <a:p>
            <a:r>
              <a:rPr lang="en-US" sz="1200"/>
              <a:t>High levels of uniformity</a:t>
            </a:r>
          </a:p>
        </p:txBody>
      </p:sp>
      <p:sp>
        <p:nvSpPr>
          <p:cNvPr id="21572" name="Rectangle 68"/>
          <p:cNvSpPr>
            <a:spLocks noChangeArrowheads="1"/>
          </p:cNvSpPr>
          <p:nvPr/>
        </p:nvSpPr>
        <p:spPr bwMode="auto">
          <a:xfrm>
            <a:off x="4889500" y="3984625"/>
            <a:ext cx="4268788" cy="1169988"/>
          </a:xfrm>
          <a:prstGeom prst="rect">
            <a:avLst/>
          </a:prstGeom>
          <a:noFill/>
          <a:ln w="9525">
            <a:noFill/>
            <a:miter lim="800000"/>
            <a:headEnd/>
            <a:tailEnd/>
          </a:ln>
        </p:spPr>
        <p:txBody>
          <a:bodyPr>
            <a:spAutoFit/>
          </a:bodyPr>
          <a:lstStyle/>
          <a:p>
            <a:r>
              <a:rPr lang="en-US" sz="1200"/>
              <a:t> </a:t>
            </a:r>
          </a:p>
          <a:p>
            <a:r>
              <a:rPr lang="en-US" sz="1200"/>
              <a:t> .</a:t>
            </a:r>
          </a:p>
          <a:p>
            <a:endParaRPr lang="en-US" sz="1400"/>
          </a:p>
          <a:p>
            <a:endParaRPr lang="en-GB" sz="1600"/>
          </a:p>
          <a:p>
            <a:endParaRPr lang="en-GB" sz="1600"/>
          </a:p>
        </p:txBody>
      </p:sp>
      <p:sp>
        <p:nvSpPr>
          <p:cNvPr id="21575" name="Rectangle 71"/>
          <p:cNvSpPr>
            <a:spLocks noChangeArrowheads="1"/>
          </p:cNvSpPr>
          <p:nvPr/>
        </p:nvSpPr>
        <p:spPr bwMode="auto">
          <a:xfrm>
            <a:off x="5114925" y="2873375"/>
            <a:ext cx="3736975" cy="461963"/>
          </a:xfrm>
          <a:prstGeom prst="rect">
            <a:avLst/>
          </a:prstGeom>
          <a:noFill/>
          <a:ln w="9525">
            <a:noFill/>
            <a:miter lim="800000"/>
            <a:headEnd/>
            <a:tailEnd/>
          </a:ln>
        </p:spPr>
        <p:txBody>
          <a:bodyPr>
            <a:spAutoFit/>
          </a:bodyPr>
          <a:lstStyle/>
          <a:p>
            <a:r>
              <a:rPr lang="en-US" sz="1200"/>
              <a:t>Consistency in high temperature applications</a:t>
            </a:r>
          </a:p>
          <a:p>
            <a:r>
              <a:rPr lang="en-US" sz="1200"/>
              <a:t>  </a:t>
            </a:r>
          </a:p>
        </p:txBody>
      </p:sp>
      <p:sp>
        <p:nvSpPr>
          <p:cNvPr id="21577" name="Text Box 67"/>
          <p:cNvSpPr txBox="1">
            <a:spLocks noChangeArrowheads="1"/>
          </p:cNvSpPr>
          <p:nvPr/>
        </p:nvSpPr>
        <p:spPr bwMode="gray">
          <a:xfrm>
            <a:off x="2246313" y="1997075"/>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solidFill>
                  <a:schemeClr val="bg1"/>
                </a:solidFill>
              </a:rPr>
              <a:t>2</a:t>
            </a:r>
          </a:p>
        </p:txBody>
      </p:sp>
      <p:sp>
        <p:nvSpPr>
          <p:cNvPr id="21578" name="Text Box 67"/>
          <p:cNvSpPr txBox="1">
            <a:spLocks noChangeArrowheads="1"/>
          </p:cNvSpPr>
          <p:nvPr/>
        </p:nvSpPr>
        <p:spPr bwMode="gray">
          <a:xfrm>
            <a:off x="2246313" y="2312988"/>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t>3</a:t>
            </a:r>
          </a:p>
        </p:txBody>
      </p:sp>
      <p:sp>
        <p:nvSpPr>
          <p:cNvPr id="21579" name="Text Box 67"/>
          <p:cNvSpPr txBox="1">
            <a:spLocks noChangeArrowheads="1"/>
          </p:cNvSpPr>
          <p:nvPr/>
        </p:nvSpPr>
        <p:spPr bwMode="gray">
          <a:xfrm>
            <a:off x="2246313" y="2616200"/>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solidFill>
                  <a:schemeClr val="bg1"/>
                </a:solidFill>
              </a:rPr>
              <a:t>4</a:t>
            </a:r>
          </a:p>
        </p:txBody>
      </p:sp>
      <p:sp>
        <p:nvSpPr>
          <p:cNvPr id="21580" name="Text Box 67"/>
          <p:cNvSpPr txBox="1">
            <a:spLocks noChangeArrowheads="1"/>
          </p:cNvSpPr>
          <p:nvPr/>
        </p:nvSpPr>
        <p:spPr bwMode="gray">
          <a:xfrm>
            <a:off x="2246313" y="2892425"/>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t>5</a:t>
            </a:r>
          </a:p>
        </p:txBody>
      </p:sp>
      <p:sp>
        <p:nvSpPr>
          <p:cNvPr id="21581" name="Text Box 67"/>
          <p:cNvSpPr txBox="1">
            <a:spLocks noChangeArrowheads="1"/>
          </p:cNvSpPr>
          <p:nvPr/>
        </p:nvSpPr>
        <p:spPr bwMode="gray">
          <a:xfrm>
            <a:off x="2246313" y="3176588"/>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solidFill>
                  <a:schemeClr val="bg1"/>
                </a:solidFill>
              </a:rPr>
              <a:t>6</a:t>
            </a:r>
          </a:p>
        </p:txBody>
      </p:sp>
      <p:sp>
        <p:nvSpPr>
          <p:cNvPr id="21585" name="Line 81"/>
          <p:cNvSpPr>
            <a:spLocks noChangeShapeType="1"/>
          </p:cNvSpPr>
          <p:nvPr/>
        </p:nvSpPr>
        <p:spPr bwMode="auto">
          <a:xfrm>
            <a:off x="2514600" y="1819275"/>
            <a:ext cx="2590800" cy="0"/>
          </a:xfrm>
          <a:prstGeom prst="line">
            <a:avLst/>
          </a:prstGeom>
          <a:noFill/>
          <a:ln w="9525">
            <a:solidFill>
              <a:srgbClr val="9F9F9F"/>
            </a:solidFill>
            <a:round/>
            <a:headEnd/>
            <a:tailEnd/>
          </a:ln>
        </p:spPr>
        <p:txBody>
          <a:bodyPr/>
          <a:lstStyle/>
          <a:p>
            <a:endParaRPr lang="en-US"/>
          </a:p>
        </p:txBody>
      </p:sp>
      <p:sp>
        <p:nvSpPr>
          <p:cNvPr id="21586" name="Line 82"/>
          <p:cNvSpPr>
            <a:spLocks noChangeShapeType="1"/>
          </p:cNvSpPr>
          <p:nvPr/>
        </p:nvSpPr>
        <p:spPr bwMode="auto">
          <a:xfrm>
            <a:off x="2514600" y="2147888"/>
            <a:ext cx="2590800" cy="0"/>
          </a:xfrm>
          <a:prstGeom prst="line">
            <a:avLst/>
          </a:prstGeom>
          <a:noFill/>
          <a:ln w="9525">
            <a:solidFill>
              <a:srgbClr val="9F9F9F"/>
            </a:solidFill>
            <a:round/>
            <a:headEnd/>
            <a:tailEnd/>
          </a:ln>
        </p:spPr>
        <p:txBody>
          <a:bodyPr/>
          <a:lstStyle/>
          <a:p>
            <a:endParaRPr lang="en-US"/>
          </a:p>
        </p:txBody>
      </p:sp>
      <p:sp>
        <p:nvSpPr>
          <p:cNvPr id="21587" name="Line 83"/>
          <p:cNvSpPr>
            <a:spLocks noChangeShapeType="1"/>
          </p:cNvSpPr>
          <p:nvPr/>
        </p:nvSpPr>
        <p:spPr bwMode="auto">
          <a:xfrm>
            <a:off x="2486025" y="2406650"/>
            <a:ext cx="2590800" cy="0"/>
          </a:xfrm>
          <a:prstGeom prst="line">
            <a:avLst/>
          </a:prstGeom>
          <a:noFill/>
          <a:ln w="9525">
            <a:solidFill>
              <a:srgbClr val="9F9F9F"/>
            </a:solidFill>
            <a:round/>
            <a:headEnd/>
            <a:tailEnd/>
          </a:ln>
        </p:spPr>
        <p:txBody>
          <a:bodyPr/>
          <a:lstStyle/>
          <a:p>
            <a:endParaRPr lang="en-US"/>
          </a:p>
        </p:txBody>
      </p:sp>
      <p:sp>
        <p:nvSpPr>
          <p:cNvPr id="21588" name="Line 84"/>
          <p:cNvSpPr>
            <a:spLocks noChangeShapeType="1"/>
          </p:cNvSpPr>
          <p:nvPr/>
        </p:nvSpPr>
        <p:spPr bwMode="auto">
          <a:xfrm>
            <a:off x="2524125" y="2722563"/>
            <a:ext cx="2590800" cy="0"/>
          </a:xfrm>
          <a:prstGeom prst="line">
            <a:avLst/>
          </a:prstGeom>
          <a:noFill/>
          <a:ln w="9525">
            <a:solidFill>
              <a:srgbClr val="9F9F9F"/>
            </a:solidFill>
            <a:round/>
            <a:headEnd/>
            <a:tailEnd/>
          </a:ln>
        </p:spPr>
        <p:txBody>
          <a:bodyPr/>
          <a:lstStyle/>
          <a:p>
            <a:endParaRPr lang="en-US"/>
          </a:p>
        </p:txBody>
      </p:sp>
      <p:sp>
        <p:nvSpPr>
          <p:cNvPr id="21589" name="Line 85"/>
          <p:cNvSpPr>
            <a:spLocks noChangeShapeType="1"/>
          </p:cNvSpPr>
          <p:nvPr/>
        </p:nvSpPr>
        <p:spPr bwMode="auto">
          <a:xfrm>
            <a:off x="2514600" y="2990850"/>
            <a:ext cx="2590800" cy="0"/>
          </a:xfrm>
          <a:prstGeom prst="line">
            <a:avLst/>
          </a:prstGeom>
          <a:noFill/>
          <a:ln w="9525">
            <a:solidFill>
              <a:srgbClr val="9F9F9F"/>
            </a:solidFill>
            <a:round/>
            <a:headEnd/>
            <a:tailEnd/>
          </a:ln>
        </p:spPr>
        <p:txBody>
          <a:bodyPr/>
          <a:lstStyle/>
          <a:p>
            <a:endParaRPr lang="en-US"/>
          </a:p>
        </p:txBody>
      </p:sp>
      <p:sp>
        <p:nvSpPr>
          <p:cNvPr id="21590" name="Line 86"/>
          <p:cNvSpPr>
            <a:spLocks noChangeShapeType="1"/>
          </p:cNvSpPr>
          <p:nvPr/>
        </p:nvSpPr>
        <p:spPr bwMode="auto">
          <a:xfrm>
            <a:off x="2514600" y="3284538"/>
            <a:ext cx="2590800" cy="0"/>
          </a:xfrm>
          <a:prstGeom prst="line">
            <a:avLst/>
          </a:prstGeom>
          <a:noFill/>
          <a:ln w="9525">
            <a:solidFill>
              <a:srgbClr val="9F9F9F"/>
            </a:solidFill>
            <a:round/>
            <a:headEnd/>
            <a:tailEnd/>
          </a:ln>
        </p:spPr>
        <p:txBody>
          <a:bodyPr/>
          <a:lstStyle/>
          <a:p>
            <a:endParaRPr lang="en-US"/>
          </a:p>
        </p:txBody>
      </p:sp>
      <p:grpSp>
        <p:nvGrpSpPr>
          <p:cNvPr id="4" name="Group 155"/>
          <p:cNvGrpSpPr>
            <a:grpSpLocks/>
          </p:cNvGrpSpPr>
          <p:nvPr/>
        </p:nvGrpSpPr>
        <p:grpSpPr bwMode="auto">
          <a:xfrm>
            <a:off x="2390775" y="2749550"/>
            <a:ext cx="1698625" cy="1157288"/>
            <a:chOff x="1512" y="1828"/>
            <a:chExt cx="3464" cy="2361"/>
          </a:xfrm>
        </p:grpSpPr>
        <p:grpSp>
          <p:nvGrpSpPr>
            <p:cNvPr id="20519" name="Group 139"/>
            <p:cNvGrpSpPr>
              <a:grpSpLocks/>
            </p:cNvGrpSpPr>
            <p:nvPr/>
          </p:nvGrpSpPr>
          <p:grpSpPr bwMode="auto">
            <a:xfrm>
              <a:off x="1964" y="1828"/>
              <a:ext cx="3012" cy="2361"/>
              <a:chOff x="1553" y="1691"/>
              <a:chExt cx="1042" cy="817"/>
            </a:xfrm>
          </p:grpSpPr>
          <p:sp>
            <p:nvSpPr>
              <p:cNvPr id="20530" name="Freeform 71"/>
              <p:cNvSpPr>
                <a:spLocks/>
              </p:cNvSpPr>
              <p:nvPr/>
            </p:nvSpPr>
            <p:spPr bwMode="gray">
              <a:xfrm rot="7522397">
                <a:off x="1604" y="1918"/>
                <a:ext cx="455" cy="558"/>
              </a:xfrm>
              <a:custGeom>
                <a:avLst/>
                <a:gdLst>
                  <a:gd name="T0" fmla="*/ 33366 w 365"/>
                  <a:gd name="T1" fmla="*/ 15120 h 456"/>
                  <a:gd name="T2" fmla="*/ 22996 w 365"/>
                  <a:gd name="T3" fmla="*/ 9935 h 456"/>
                  <a:gd name="T4" fmla="*/ 2364 w 365"/>
                  <a:gd name="T5" fmla="*/ 2024 h 456"/>
                  <a:gd name="T6" fmla="*/ 2364 w 365"/>
                  <a:gd name="T7" fmla="*/ 4028 h 456"/>
                  <a:gd name="T8" fmla="*/ 15687 w 365"/>
                  <a:gd name="T9" fmla="*/ 13011 h 456"/>
                  <a:gd name="T10" fmla="*/ 25975 w 365"/>
                  <a:gd name="T11" fmla="*/ 17996 h 456"/>
                  <a:gd name="T12" fmla="*/ 35595 w 365"/>
                  <a:gd name="T13" fmla="*/ 21173 h 456"/>
                  <a:gd name="T14" fmla="*/ 39851 w 365"/>
                  <a:gd name="T15" fmla="*/ 19482 h 456"/>
                  <a:gd name="T16" fmla="*/ 33366 w 365"/>
                  <a:gd name="T17" fmla="*/ 1512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w="19050">
                <a:noFill/>
                <a:round/>
                <a:headEnd/>
                <a:tailEnd/>
              </a:ln>
            </p:spPr>
            <p:txBody>
              <a:bodyPr rot="10800000" vert="eaVert"/>
              <a:lstStyle/>
              <a:p>
                <a:endParaRPr lang="en-US"/>
              </a:p>
            </p:txBody>
          </p:sp>
          <p:sp>
            <p:nvSpPr>
              <p:cNvPr id="20531" name="Freeform 72"/>
              <p:cNvSpPr>
                <a:spLocks/>
              </p:cNvSpPr>
              <p:nvPr/>
            </p:nvSpPr>
            <p:spPr bwMode="gray">
              <a:xfrm rot="7522397">
                <a:off x="1860" y="1770"/>
                <a:ext cx="625" cy="468"/>
              </a:xfrm>
              <a:custGeom>
                <a:avLst/>
                <a:gdLst>
                  <a:gd name="T0" fmla="*/ 22144 w 501"/>
                  <a:gd name="T1" fmla="*/ 0 h 383"/>
                  <a:gd name="T2" fmla="*/ 2798 w 501"/>
                  <a:gd name="T3" fmla="*/ 2303 h 383"/>
                  <a:gd name="T4" fmla="*/ 47776 w 501"/>
                  <a:gd name="T5" fmla="*/ 17285 h 383"/>
                  <a:gd name="T6" fmla="*/ 55434 w 501"/>
                  <a:gd name="T7" fmla="*/ 14386 h 383"/>
                  <a:gd name="T8" fmla="*/ 22144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w="19050">
                <a:noFill/>
                <a:round/>
                <a:headEnd/>
                <a:tailEnd/>
              </a:ln>
            </p:spPr>
            <p:txBody>
              <a:bodyPr rot="10800000" vert="eaVert"/>
              <a:lstStyle/>
              <a:p>
                <a:endParaRPr lang="en-US"/>
              </a:p>
            </p:txBody>
          </p:sp>
          <p:sp>
            <p:nvSpPr>
              <p:cNvPr id="20532" name="Freeform 73"/>
              <p:cNvSpPr>
                <a:spLocks/>
              </p:cNvSpPr>
              <p:nvPr/>
            </p:nvSpPr>
            <p:spPr bwMode="gray">
              <a:xfrm rot="7522397">
                <a:off x="1998" y="1912"/>
                <a:ext cx="477" cy="716"/>
              </a:xfrm>
              <a:custGeom>
                <a:avLst/>
                <a:gdLst>
                  <a:gd name="T0" fmla="*/ 13488 w 383"/>
                  <a:gd name="T1" fmla="*/ 323 h 586"/>
                  <a:gd name="T2" fmla="*/ 0 w 383"/>
                  <a:gd name="T3" fmla="*/ 12129 h 586"/>
                  <a:gd name="T4" fmla="*/ 32193 w 383"/>
                  <a:gd name="T5" fmla="*/ 26564 h 586"/>
                  <a:gd name="T6" fmla="*/ 40851 w 383"/>
                  <a:gd name="T7" fmla="*/ 20054 h 586"/>
                  <a:gd name="T8" fmla="*/ 13488 w 383"/>
                  <a:gd name="T9" fmla="*/ 323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lnTo>
                      <a:pt x="126" y="5"/>
                    </a:lnTo>
                    <a:close/>
                  </a:path>
                </a:pathLst>
              </a:custGeom>
              <a:gradFill rotWithShape="1">
                <a:gsLst>
                  <a:gs pos="0">
                    <a:srgbClr val="8CB8E8"/>
                  </a:gs>
                  <a:gs pos="100000">
                    <a:srgbClr val="69A2E1"/>
                  </a:gs>
                </a:gsLst>
                <a:lin ang="5400000" scaled="1"/>
              </a:gradFill>
              <a:ln w="19050">
                <a:noFill/>
                <a:round/>
                <a:headEnd/>
                <a:tailEnd/>
              </a:ln>
            </p:spPr>
            <p:txBody>
              <a:bodyPr rot="10800000" vert="eaVert"/>
              <a:lstStyle/>
              <a:p>
                <a:endParaRPr lang="en-US"/>
              </a:p>
            </p:txBody>
          </p:sp>
          <p:sp>
            <p:nvSpPr>
              <p:cNvPr id="20533" name="Freeform 74"/>
              <p:cNvSpPr>
                <a:spLocks/>
              </p:cNvSpPr>
              <p:nvPr/>
            </p:nvSpPr>
            <p:spPr bwMode="gray">
              <a:xfrm rot="7522397">
                <a:off x="1875" y="1793"/>
                <a:ext cx="374" cy="569"/>
              </a:xfrm>
              <a:custGeom>
                <a:avLst/>
                <a:gdLst>
                  <a:gd name="T0" fmla="*/ 0 w 300"/>
                  <a:gd name="T1" fmla="*/ 0 h 466"/>
                  <a:gd name="T2" fmla="*/ 4534 w 300"/>
                  <a:gd name="T3" fmla="*/ 12501 h 466"/>
                  <a:gd name="T4" fmla="*/ 29567 w 300"/>
                  <a:gd name="T5" fmla="*/ 20726 h 466"/>
                  <a:gd name="T6" fmla="*/ 32825 w 300"/>
                  <a:gd name="T7" fmla="*/ 14122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w="19050">
                <a:noFill/>
                <a:round/>
                <a:headEnd/>
                <a:tailEnd/>
              </a:ln>
            </p:spPr>
            <p:txBody>
              <a:bodyPr rot="10800000" vert="eaVert"/>
              <a:lstStyle/>
              <a:p>
                <a:endParaRPr lang="en-US"/>
              </a:p>
            </p:txBody>
          </p:sp>
          <p:sp>
            <p:nvSpPr>
              <p:cNvPr id="20534" name="Freeform 75"/>
              <p:cNvSpPr>
                <a:spLocks/>
              </p:cNvSpPr>
              <p:nvPr/>
            </p:nvSpPr>
            <p:spPr bwMode="gray">
              <a:xfrm rot="7522397">
                <a:off x="1835" y="1991"/>
                <a:ext cx="542" cy="433"/>
              </a:xfrm>
              <a:custGeom>
                <a:avLst/>
                <a:gdLst>
                  <a:gd name="T0" fmla="*/ 0 w 435"/>
                  <a:gd name="T1" fmla="*/ 1709 h 354"/>
                  <a:gd name="T2" fmla="*/ 29948 w 435"/>
                  <a:gd name="T3" fmla="*/ 1648 h 354"/>
                  <a:gd name="T4" fmla="*/ 46494 w 435"/>
                  <a:gd name="T5" fmla="*/ 13936 h 354"/>
                  <a:gd name="T6" fmla="*/ 32074 w 435"/>
                  <a:gd name="T7" fmla="*/ 16427 h 354"/>
                  <a:gd name="T8" fmla="*/ 0 w 435"/>
                  <a:gd name="T9" fmla="*/ 1709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w="19050">
                <a:noFill/>
                <a:round/>
                <a:headEnd/>
                <a:tailEnd/>
              </a:ln>
            </p:spPr>
            <p:txBody>
              <a:bodyPr rot="10800000" vert="eaVert"/>
              <a:lstStyle/>
              <a:p>
                <a:endParaRPr lang="en-US"/>
              </a:p>
            </p:txBody>
          </p:sp>
        </p:grpSp>
        <p:grpSp>
          <p:nvGrpSpPr>
            <p:cNvPr id="20520" name="Group 76"/>
            <p:cNvGrpSpPr>
              <a:grpSpLocks/>
            </p:cNvGrpSpPr>
            <p:nvPr/>
          </p:nvGrpSpPr>
          <p:grpSpPr bwMode="auto">
            <a:xfrm rot="-2999493">
              <a:off x="1513" y="3133"/>
              <a:ext cx="470" cy="472"/>
              <a:chOff x="3097" y="1092"/>
              <a:chExt cx="141" cy="122"/>
            </a:xfrm>
          </p:grpSpPr>
          <p:sp>
            <p:nvSpPr>
              <p:cNvPr id="20528" name="Freeform 77"/>
              <p:cNvSpPr>
                <a:spLocks/>
              </p:cNvSpPr>
              <p:nvPr/>
            </p:nvSpPr>
            <p:spPr bwMode="gray">
              <a:xfrm rot="10521890">
                <a:off x="3097" y="1092"/>
                <a:ext cx="62" cy="61"/>
              </a:xfrm>
              <a:custGeom>
                <a:avLst/>
                <a:gdLst>
                  <a:gd name="T0" fmla="*/ 86 w 61"/>
                  <a:gd name="T1" fmla="*/ 4 h 68"/>
                  <a:gd name="T2" fmla="*/ 3 w 61"/>
                  <a:gd name="T3" fmla="*/ 4 h 68"/>
                  <a:gd name="T4" fmla="*/ 0 w 61"/>
                  <a:gd name="T5" fmla="*/ 4 h 68"/>
                  <a:gd name="T6" fmla="*/ 8 w 61"/>
                  <a:gd name="T7" fmla="*/ 0 h 68"/>
                  <a:gd name="T8" fmla="*/ 10 w 61"/>
                  <a:gd name="T9" fmla="*/ 3 h 68"/>
                  <a:gd name="T10" fmla="*/ 86 w 61"/>
                  <a:gd name="T11" fmla="*/ 4 h 68"/>
                  <a:gd name="T12" fmla="*/ 86 w 61"/>
                  <a:gd name="T13" fmla="*/ 4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solidFill>
                <a:srgbClr val="C9C9C9"/>
              </a:solidFill>
              <a:ln w="19050">
                <a:noFill/>
                <a:round/>
                <a:headEnd/>
                <a:tailEnd/>
              </a:ln>
            </p:spPr>
            <p:txBody>
              <a:bodyPr rot="10800000" vert="eaVert"/>
              <a:lstStyle/>
              <a:p>
                <a:endParaRPr lang="en-US"/>
              </a:p>
            </p:txBody>
          </p:sp>
          <p:sp>
            <p:nvSpPr>
              <p:cNvPr id="20529" name="Freeform 78"/>
              <p:cNvSpPr>
                <a:spLocks/>
              </p:cNvSpPr>
              <p:nvPr/>
            </p:nvSpPr>
            <p:spPr bwMode="gray">
              <a:xfrm rot="10521890">
                <a:off x="3131" y="1112"/>
                <a:ext cx="107" cy="102"/>
              </a:xfrm>
              <a:custGeom>
                <a:avLst/>
                <a:gdLst>
                  <a:gd name="T0" fmla="*/ 85 w 106"/>
                  <a:gd name="T1" fmla="*/ 0 h 113"/>
                  <a:gd name="T2" fmla="*/ 41 w 106"/>
                  <a:gd name="T3" fmla="*/ 5 h 113"/>
                  <a:gd name="T4" fmla="*/ 0 w 106"/>
                  <a:gd name="T5" fmla="*/ 5 h 113"/>
                  <a:gd name="T6" fmla="*/ 89 w 106"/>
                  <a:gd name="T7" fmla="*/ 9 h 113"/>
                  <a:gd name="T8" fmla="*/ 128 w 106"/>
                  <a:gd name="T9" fmla="*/ 5 h 113"/>
                  <a:gd name="T10" fmla="*/ 85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solidFill>
                <a:srgbClr val="C9C9C9"/>
              </a:solidFill>
              <a:ln w="19050">
                <a:noFill/>
                <a:round/>
                <a:headEnd/>
                <a:tailEnd/>
              </a:ln>
            </p:spPr>
            <p:txBody>
              <a:bodyPr rot="10800000" vert="eaVert"/>
              <a:lstStyle/>
              <a:p>
                <a:endParaRPr lang="en-US"/>
              </a:p>
            </p:txBody>
          </p:sp>
        </p:grpSp>
        <p:grpSp>
          <p:nvGrpSpPr>
            <p:cNvPr id="20521" name="Group 79"/>
            <p:cNvGrpSpPr>
              <a:grpSpLocks/>
            </p:cNvGrpSpPr>
            <p:nvPr/>
          </p:nvGrpSpPr>
          <p:grpSpPr bwMode="auto">
            <a:xfrm rot="7522397">
              <a:off x="1660" y="3179"/>
              <a:ext cx="338" cy="335"/>
              <a:chOff x="2760" y="2156"/>
              <a:chExt cx="224" cy="225"/>
            </a:xfrm>
          </p:grpSpPr>
          <p:sp>
            <p:nvSpPr>
              <p:cNvPr id="20522" name="Freeform 80"/>
              <p:cNvSpPr>
                <a:spLocks/>
              </p:cNvSpPr>
              <p:nvPr/>
            </p:nvSpPr>
            <p:spPr bwMode="gray">
              <a:xfrm>
                <a:off x="2781" y="2180"/>
                <a:ext cx="142" cy="130"/>
              </a:xfrm>
              <a:custGeom>
                <a:avLst/>
                <a:gdLst>
                  <a:gd name="T0" fmla="*/ 2147483647 w 60"/>
                  <a:gd name="T1" fmla="*/ 0 h 55"/>
                  <a:gd name="T2" fmla="*/ 2147483647 w 60"/>
                  <a:gd name="T3" fmla="*/ 2147483647 h 55"/>
                  <a:gd name="T4" fmla="*/ 0 w 60"/>
                  <a:gd name="T5" fmla="*/ 2147483647 h 55"/>
                  <a:gd name="T6" fmla="*/ 2147483647 w 60"/>
                  <a:gd name="T7" fmla="*/ 2147483647 h 55"/>
                  <a:gd name="T8" fmla="*/ 214748364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lnTo>
                      <a:pt x="57"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3" name="Freeform 81"/>
              <p:cNvSpPr>
                <a:spLocks/>
              </p:cNvSpPr>
              <p:nvPr/>
            </p:nvSpPr>
            <p:spPr bwMode="gray">
              <a:xfrm>
                <a:off x="2760" y="2156"/>
                <a:ext cx="148" cy="137"/>
              </a:xfrm>
              <a:custGeom>
                <a:avLst/>
                <a:gdLst>
                  <a:gd name="T0" fmla="*/ 2147483647 w 63"/>
                  <a:gd name="T1" fmla="*/ 0 h 58"/>
                  <a:gd name="T2" fmla="*/ 2147483647 w 63"/>
                  <a:gd name="T3" fmla="*/ 2147483647 h 58"/>
                  <a:gd name="T4" fmla="*/ 0 w 63"/>
                  <a:gd name="T5" fmla="*/ 2147483647 h 58"/>
                  <a:gd name="T6" fmla="*/ 2147483647 w 63"/>
                  <a:gd name="T7" fmla="*/ 2147483647 h 58"/>
                  <a:gd name="T8" fmla="*/ 2147483647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lnTo>
                      <a:pt x="60"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4" name="Freeform 82"/>
              <p:cNvSpPr>
                <a:spLocks/>
              </p:cNvSpPr>
              <p:nvPr/>
            </p:nvSpPr>
            <p:spPr bwMode="gray">
              <a:xfrm>
                <a:off x="2800" y="2201"/>
                <a:ext cx="137" cy="123"/>
              </a:xfrm>
              <a:custGeom>
                <a:avLst/>
                <a:gdLst>
                  <a:gd name="T0" fmla="*/ 2147483647 w 58"/>
                  <a:gd name="T1" fmla="*/ 0 h 52"/>
                  <a:gd name="T2" fmla="*/ 2147483647 w 58"/>
                  <a:gd name="T3" fmla="*/ 2147483647 h 52"/>
                  <a:gd name="T4" fmla="*/ 0 w 58"/>
                  <a:gd name="T5" fmla="*/ 2147483647 h 52"/>
                  <a:gd name="T6" fmla="*/ 2147483647 w 58"/>
                  <a:gd name="T7" fmla="*/ 2147483647 h 52"/>
                  <a:gd name="T8" fmla="*/ 2147483647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lnTo>
                      <a:pt x="55"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5" name="Freeform 83"/>
              <p:cNvSpPr>
                <a:spLocks/>
              </p:cNvSpPr>
              <p:nvPr/>
            </p:nvSpPr>
            <p:spPr bwMode="gray">
              <a:xfrm>
                <a:off x="2856" y="2262"/>
                <a:ext cx="116" cy="104"/>
              </a:xfrm>
              <a:custGeom>
                <a:avLst/>
                <a:gdLst>
                  <a:gd name="T0" fmla="*/ 2147483647 w 49"/>
                  <a:gd name="T1" fmla="*/ 0 h 44"/>
                  <a:gd name="T2" fmla="*/ 2147483647 w 49"/>
                  <a:gd name="T3" fmla="*/ 2147483647 h 44"/>
                  <a:gd name="T4" fmla="*/ 0 w 49"/>
                  <a:gd name="T5" fmla="*/ 2147483647 h 44"/>
                  <a:gd name="T6" fmla="*/ 2147483647 w 49"/>
                  <a:gd name="T7" fmla="*/ 2147483647 h 44"/>
                  <a:gd name="T8" fmla="*/ 21474836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lnTo>
                      <a:pt x="47"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6" name="Freeform 84"/>
              <p:cNvSpPr>
                <a:spLocks/>
              </p:cNvSpPr>
              <p:nvPr/>
            </p:nvSpPr>
            <p:spPr bwMode="gray">
              <a:xfrm>
                <a:off x="2840" y="2244"/>
                <a:ext cx="120" cy="111"/>
              </a:xfrm>
              <a:custGeom>
                <a:avLst/>
                <a:gdLst>
                  <a:gd name="T0" fmla="*/ 2147483647 w 51"/>
                  <a:gd name="T1" fmla="*/ 0 h 47"/>
                  <a:gd name="T2" fmla="*/ 2147483647 w 51"/>
                  <a:gd name="T3" fmla="*/ 2147483647 h 47"/>
                  <a:gd name="T4" fmla="*/ 0 w 51"/>
                  <a:gd name="T5" fmla="*/ 2147483647 h 47"/>
                  <a:gd name="T6" fmla="*/ 2147483647 w 51"/>
                  <a:gd name="T7" fmla="*/ 2147483647 h 47"/>
                  <a:gd name="T8" fmla="*/ 2147483647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lnTo>
                      <a:pt x="49"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7" name="Freeform 85"/>
              <p:cNvSpPr>
                <a:spLocks/>
              </p:cNvSpPr>
              <p:nvPr/>
            </p:nvSpPr>
            <p:spPr bwMode="gray">
              <a:xfrm>
                <a:off x="2873" y="2279"/>
                <a:ext cx="111" cy="102"/>
              </a:xfrm>
              <a:custGeom>
                <a:avLst/>
                <a:gdLst>
                  <a:gd name="T0" fmla="*/ 2147483647 w 47"/>
                  <a:gd name="T1" fmla="*/ 0 h 43"/>
                  <a:gd name="T2" fmla="*/ 2147483647 w 47"/>
                  <a:gd name="T3" fmla="*/ 2147483647 h 43"/>
                  <a:gd name="T4" fmla="*/ 0 w 47"/>
                  <a:gd name="T5" fmla="*/ 2147483647 h 43"/>
                  <a:gd name="T6" fmla="*/ 2147483647 w 47"/>
                  <a:gd name="T7" fmla="*/ 2147483647 h 43"/>
                  <a:gd name="T8" fmla="*/ 2147483647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lnTo>
                      <a:pt x="45"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grpSp>
      </p:grpSp>
      <p:sp>
        <p:nvSpPr>
          <p:cNvPr id="21661" name="Rectangle 15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en-US"/>
          </a:p>
        </p:txBody>
      </p:sp>
      <p:sp>
        <p:nvSpPr>
          <p:cNvPr id="2051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r>
              <a:rPr lang="en-GB" sz="900">
                <a:solidFill>
                  <a:schemeClr val="bg1"/>
                </a:solidFill>
              </a:rPr>
              <a:t>SCENE</a:t>
            </a:r>
          </a:p>
        </p:txBody>
      </p:sp>
      <p:sp>
        <p:nvSpPr>
          <p:cNvPr id="58" name="Title 57"/>
          <p:cNvSpPr>
            <a:spLocks noGrp="1"/>
          </p:cNvSpPr>
          <p:nvPr>
            <p:ph type="title"/>
          </p:nvPr>
        </p:nvSpPr>
        <p:spPr>
          <a:xfrm>
            <a:off x="280988" y="373063"/>
            <a:ext cx="8520112" cy="42473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ADVANTAGES OF NON-WOVEN FABRICS</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563" name="Rectangle 1"/>
          <p:cNvSpPr>
            <a:spLocks noChangeArrowheads="1"/>
          </p:cNvSpPr>
          <p:nvPr/>
        </p:nvSpPr>
        <p:spPr bwMode="auto">
          <a:xfrm>
            <a:off x="5105400" y="2312988"/>
            <a:ext cx="3276600" cy="276225"/>
          </a:xfrm>
          <a:prstGeom prst="rect">
            <a:avLst/>
          </a:prstGeom>
          <a:noFill/>
          <a:ln w="9525">
            <a:noFill/>
            <a:miter lim="800000"/>
            <a:headEnd/>
            <a:tailEnd/>
          </a:ln>
        </p:spPr>
        <p:txBody>
          <a:bodyPr>
            <a:spAutoFit/>
          </a:bodyPr>
          <a:lstStyle/>
          <a:p>
            <a:r>
              <a:rPr lang="en-US" sz="1200"/>
              <a:t>High tear and tensile strength</a:t>
            </a:r>
          </a:p>
        </p:txBody>
      </p:sp>
      <p:sp>
        <p:nvSpPr>
          <p:cNvPr id="22564" name="Rectangle 3"/>
          <p:cNvSpPr>
            <a:spLocks noChangeArrowheads="1"/>
          </p:cNvSpPr>
          <p:nvPr/>
        </p:nvSpPr>
        <p:spPr bwMode="auto">
          <a:xfrm>
            <a:off x="5051425" y="2601913"/>
            <a:ext cx="4287838" cy="277812"/>
          </a:xfrm>
          <a:prstGeom prst="rect">
            <a:avLst/>
          </a:prstGeom>
          <a:noFill/>
          <a:ln w="9525">
            <a:noFill/>
            <a:miter lim="800000"/>
            <a:headEnd/>
            <a:tailEnd/>
          </a:ln>
        </p:spPr>
        <p:txBody>
          <a:bodyPr>
            <a:spAutoFit/>
          </a:bodyPr>
          <a:lstStyle/>
          <a:p>
            <a:r>
              <a:rPr lang="en-US" sz="1200">
                <a:solidFill>
                  <a:srgbClr val="000000"/>
                </a:solidFill>
              </a:rPr>
              <a:t> </a:t>
            </a:r>
            <a:r>
              <a:rPr lang="en-US" sz="1200"/>
              <a:t>Dimensional stability</a:t>
            </a:r>
          </a:p>
        </p:txBody>
      </p:sp>
      <p:sp>
        <p:nvSpPr>
          <p:cNvPr id="22565" name="Rectangle 4"/>
          <p:cNvSpPr>
            <a:spLocks noChangeArrowheads="1"/>
          </p:cNvSpPr>
          <p:nvPr/>
        </p:nvSpPr>
        <p:spPr bwMode="auto">
          <a:xfrm>
            <a:off x="5105400" y="3130550"/>
            <a:ext cx="4084638" cy="276225"/>
          </a:xfrm>
          <a:prstGeom prst="rect">
            <a:avLst/>
          </a:prstGeom>
          <a:noFill/>
          <a:ln w="9525">
            <a:noFill/>
            <a:miter lim="800000"/>
            <a:headEnd/>
            <a:tailEnd/>
          </a:ln>
        </p:spPr>
        <p:txBody>
          <a:bodyPr>
            <a:spAutoFit/>
          </a:bodyPr>
          <a:lstStyle/>
          <a:p>
            <a:r>
              <a:rPr lang="en-US" sz="1200">
                <a:solidFill>
                  <a:srgbClr val="000000"/>
                </a:solidFill>
              </a:rPr>
              <a:t> </a:t>
            </a:r>
            <a:r>
              <a:rPr lang="en-US" sz="1200"/>
              <a:t>Application-specific engineering</a:t>
            </a:r>
            <a:r>
              <a:rPr lang="en-US" sz="1200">
                <a:solidFill>
                  <a:srgbClr val="000000"/>
                </a:solidFill>
              </a:rPr>
              <a:t>. </a:t>
            </a:r>
          </a:p>
        </p:txBody>
      </p:sp>
      <p:sp>
        <p:nvSpPr>
          <p:cNvPr id="59" name="Rectangle 58"/>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200"/>
                                        <p:tgtEl>
                                          <p:spTgt spid="21514"/>
                                        </p:tgtEl>
                                      </p:cBhvr>
                                    </p:animEffect>
                                  </p:childTnLst>
                                </p:cTn>
                              </p:par>
                            </p:childTnLst>
                          </p:cTn>
                        </p:par>
                        <p:par>
                          <p:cTn id="8" fill="hold" nodeType="afterGroup">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1585"/>
                                        </p:tgtEl>
                                        <p:attrNameLst>
                                          <p:attrName>style.visibility</p:attrName>
                                        </p:attrNameLst>
                                      </p:cBhvr>
                                      <p:to>
                                        <p:strVal val="visible"/>
                                      </p:to>
                                    </p:set>
                                    <p:animEffect transition="in" filter="fade">
                                      <p:cBhvr>
                                        <p:cTn id="11" dur="200"/>
                                        <p:tgtEl>
                                          <p:spTgt spid="21585"/>
                                        </p:tgtEl>
                                      </p:cBhvr>
                                    </p:animEffect>
                                  </p:childTnLst>
                                </p:cTn>
                              </p:par>
                            </p:childTnLst>
                          </p:cTn>
                        </p:par>
                        <p:par>
                          <p:cTn id="12" fill="hold" nodeType="afterGroup">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570"/>
                                        </p:tgtEl>
                                        <p:attrNameLst>
                                          <p:attrName>style.visibility</p:attrName>
                                        </p:attrNameLst>
                                      </p:cBhvr>
                                      <p:to>
                                        <p:strVal val="visible"/>
                                      </p:to>
                                    </p:set>
                                    <p:animEffect transition="in" filter="fade">
                                      <p:cBhvr>
                                        <p:cTn id="15" dur="200"/>
                                        <p:tgtEl>
                                          <p:spTgt spid="21570"/>
                                        </p:tgtEl>
                                      </p:cBhvr>
                                    </p:animEffect>
                                  </p:childTnLst>
                                </p:cTn>
                              </p:par>
                            </p:childTnLst>
                          </p:cTn>
                        </p:par>
                        <p:par>
                          <p:cTn id="16" fill="hold" nodeType="afterGroup">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1577"/>
                                        </p:tgtEl>
                                        <p:attrNameLst>
                                          <p:attrName>style.visibility</p:attrName>
                                        </p:attrNameLst>
                                      </p:cBhvr>
                                      <p:to>
                                        <p:strVal val="visible"/>
                                      </p:to>
                                    </p:set>
                                    <p:animEffect transition="in" filter="fade">
                                      <p:cBhvr>
                                        <p:cTn id="19" dur="200"/>
                                        <p:tgtEl>
                                          <p:spTgt spid="21577"/>
                                        </p:tgtEl>
                                      </p:cBhvr>
                                    </p:animEffect>
                                  </p:childTnLst>
                                </p:cTn>
                              </p:par>
                            </p:childTnLst>
                          </p:cTn>
                        </p:par>
                        <p:par>
                          <p:cTn id="20" fill="hold" nodeType="afterGroup">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1586"/>
                                        </p:tgtEl>
                                        <p:attrNameLst>
                                          <p:attrName>style.visibility</p:attrName>
                                        </p:attrNameLst>
                                      </p:cBhvr>
                                      <p:to>
                                        <p:strVal val="visible"/>
                                      </p:to>
                                    </p:set>
                                    <p:animEffect transition="in" filter="fade">
                                      <p:cBhvr>
                                        <p:cTn id="23" dur="200"/>
                                        <p:tgtEl>
                                          <p:spTgt spid="21586"/>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571"/>
                                        </p:tgtEl>
                                        <p:attrNameLst>
                                          <p:attrName>style.visibility</p:attrName>
                                        </p:attrNameLst>
                                      </p:cBhvr>
                                      <p:to>
                                        <p:strVal val="visible"/>
                                      </p:to>
                                    </p:set>
                                    <p:animEffect transition="in" filter="fade">
                                      <p:cBhvr>
                                        <p:cTn id="27" dur="200"/>
                                        <p:tgtEl>
                                          <p:spTgt spid="21571"/>
                                        </p:tgtEl>
                                      </p:cBhvr>
                                    </p:animEffect>
                                  </p:childTnLst>
                                </p:cTn>
                              </p:par>
                            </p:childTnLst>
                          </p:cTn>
                        </p:par>
                        <p:par>
                          <p:cTn id="28" fill="hold" nodeType="afterGroup">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21578"/>
                                        </p:tgtEl>
                                        <p:attrNameLst>
                                          <p:attrName>style.visibility</p:attrName>
                                        </p:attrNameLst>
                                      </p:cBhvr>
                                      <p:to>
                                        <p:strVal val="visible"/>
                                      </p:to>
                                    </p:set>
                                    <p:animEffect transition="in" filter="fade">
                                      <p:cBhvr>
                                        <p:cTn id="31" dur="200"/>
                                        <p:tgtEl>
                                          <p:spTgt spid="21578"/>
                                        </p:tgtEl>
                                      </p:cBhvr>
                                    </p:animEffect>
                                  </p:childTnLst>
                                </p:cTn>
                              </p:par>
                            </p:childTnLst>
                          </p:cTn>
                        </p:par>
                        <p:par>
                          <p:cTn id="32" fill="hold" nodeType="afterGroup">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21587"/>
                                        </p:tgtEl>
                                        <p:attrNameLst>
                                          <p:attrName>style.visibility</p:attrName>
                                        </p:attrNameLst>
                                      </p:cBhvr>
                                      <p:to>
                                        <p:strVal val="visible"/>
                                      </p:to>
                                    </p:set>
                                    <p:animEffect transition="in" filter="fade">
                                      <p:cBhvr>
                                        <p:cTn id="35" dur="200"/>
                                        <p:tgtEl>
                                          <p:spTgt spid="215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563"/>
                                        </p:tgtEl>
                                        <p:attrNameLst>
                                          <p:attrName>style.visibility</p:attrName>
                                        </p:attrNameLst>
                                      </p:cBhvr>
                                      <p:to>
                                        <p:strVal val="visible"/>
                                      </p:to>
                                    </p:set>
                                    <p:animEffect transition="in" filter="fade">
                                      <p:cBhvr>
                                        <p:cTn id="40" dur="500"/>
                                        <p:tgtEl>
                                          <p:spTgt spid="22563"/>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1572"/>
                                        </p:tgtEl>
                                        <p:attrNameLst>
                                          <p:attrName>style.visibility</p:attrName>
                                        </p:attrNameLst>
                                      </p:cBhvr>
                                      <p:to>
                                        <p:strVal val="visible"/>
                                      </p:to>
                                    </p:set>
                                    <p:animEffect transition="in" filter="fade">
                                      <p:cBhvr>
                                        <p:cTn id="44" dur="200"/>
                                        <p:tgtEl>
                                          <p:spTgt spid="21572"/>
                                        </p:tgtEl>
                                      </p:cBhvr>
                                    </p:animEffect>
                                  </p:childTnLst>
                                </p:cTn>
                              </p:par>
                            </p:childTnLst>
                          </p:cTn>
                        </p:par>
                        <p:par>
                          <p:cTn id="45" fill="hold" nodeType="afterGroup">
                            <p:stCondLst>
                              <p:cond delay="700"/>
                            </p:stCondLst>
                            <p:childTnLst>
                              <p:par>
                                <p:cTn id="46" presetID="10" presetClass="entr" presetSubtype="0" fill="hold" grpId="0" nodeType="afterEffect">
                                  <p:stCondLst>
                                    <p:cond delay="0"/>
                                  </p:stCondLst>
                                  <p:childTnLst>
                                    <p:set>
                                      <p:cBhvr>
                                        <p:cTn id="47" dur="1" fill="hold">
                                          <p:stCondLst>
                                            <p:cond delay="0"/>
                                          </p:stCondLst>
                                        </p:cTn>
                                        <p:tgtEl>
                                          <p:spTgt spid="21579"/>
                                        </p:tgtEl>
                                        <p:attrNameLst>
                                          <p:attrName>style.visibility</p:attrName>
                                        </p:attrNameLst>
                                      </p:cBhvr>
                                      <p:to>
                                        <p:strVal val="visible"/>
                                      </p:to>
                                    </p:set>
                                    <p:animEffect transition="in" filter="fade">
                                      <p:cBhvr>
                                        <p:cTn id="48" dur="200"/>
                                        <p:tgtEl>
                                          <p:spTgt spid="21579"/>
                                        </p:tgtEl>
                                      </p:cBhvr>
                                    </p:animEffect>
                                  </p:childTnLst>
                                </p:cTn>
                              </p:par>
                            </p:childTnLst>
                          </p:cTn>
                        </p:par>
                        <p:par>
                          <p:cTn id="49" fill="hold" nodeType="afterGroup">
                            <p:stCondLst>
                              <p:cond delay="900"/>
                            </p:stCondLst>
                            <p:childTnLst>
                              <p:par>
                                <p:cTn id="50" presetID="10" presetClass="entr" presetSubtype="0" fill="hold" grpId="0" nodeType="afterEffect">
                                  <p:stCondLst>
                                    <p:cond delay="0"/>
                                  </p:stCondLst>
                                  <p:childTnLst>
                                    <p:set>
                                      <p:cBhvr>
                                        <p:cTn id="51" dur="1" fill="hold">
                                          <p:stCondLst>
                                            <p:cond delay="0"/>
                                          </p:stCondLst>
                                        </p:cTn>
                                        <p:tgtEl>
                                          <p:spTgt spid="21588"/>
                                        </p:tgtEl>
                                        <p:attrNameLst>
                                          <p:attrName>style.visibility</p:attrName>
                                        </p:attrNameLst>
                                      </p:cBhvr>
                                      <p:to>
                                        <p:strVal val="visible"/>
                                      </p:to>
                                    </p:set>
                                    <p:animEffect transition="in" filter="fade">
                                      <p:cBhvr>
                                        <p:cTn id="52" dur="200"/>
                                        <p:tgtEl>
                                          <p:spTgt spid="215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64"/>
                                        </p:tgtEl>
                                        <p:attrNameLst>
                                          <p:attrName>style.visibility</p:attrName>
                                        </p:attrNameLst>
                                      </p:cBhvr>
                                      <p:to>
                                        <p:strVal val="visible"/>
                                      </p:to>
                                    </p:set>
                                    <p:animEffect transition="in" filter="fade">
                                      <p:cBhvr>
                                        <p:cTn id="57" dur="500"/>
                                        <p:tgtEl>
                                          <p:spTgt spid="22564"/>
                                        </p:tgtEl>
                                      </p:cBhvr>
                                    </p:animEffect>
                                  </p:childTnLst>
                                </p:cTn>
                              </p:par>
                            </p:childTnLst>
                          </p:cTn>
                        </p:par>
                        <p:par>
                          <p:cTn id="58" fill="hold" nodeType="afterGroup">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1580"/>
                                        </p:tgtEl>
                                        <p:attrNameLst>
                                          <p:attrName>style.visibility</p:attrName>
                                        </p:attrNameLst>
                                      </p:cBhvr>
                                      <p:to>
                                        <p:strVal val="visible"/>
                                      </p:to>
                                    </p:set>
                                    <p:animEffect transition="in" filter="fade">
                                      <p:cBhvr>
                                        <p:cTn id="61" dur="200"/>
                                        <p:tgtEl>
                                          <p:spTgt spid="21580"/>
                                        </p:tgtEl>
                                      </p:cBhvr>
                                    </p:animEffect>
                                  </p:childTnLst>
                                </p:cTn>
                              </p:par>
                            </p:childTnLst>
                          </p:cTn>
                        </p:par>
                        <p:par>
                          <p:cTn id="62" fill="hold" nodeType="afterGroup">
                            <p:stCondLst>
                              <p:cond delay="700"/>
                            </p:stCondLst>
                            <p:childTnLst>
                              <p:par>
                                <p:cTn id="63" presetID="10" presetClass="entr" presetSubtype="0" fill="hold" grpId="0" nodeType="afterEffect">
                                  <p:stCondLst>
                                    <p:cond delay="0"/>
                                  </p:stCondLst>
                                  <p:childTnLst>
                                    <p:set>
                                      <p:cBhvr>
                                        <p:cTn id="64" dur="1" fill="hold">
                                          <p:stCondLst>
                                            <p:cond delay="0"/>
                                          </p:stCondLst>
                                        </p:cTn>
                                        <p:tgtEl>
                                          <p:spTgt spid="21589"/>
                                        </p:tgtEl>
                                        <p:attrNameLst>
                                          <p:attrName>style.visibility</p:attrName>
                                        </p:attrNameLst>
                                      </p:cBhvr>
                                      <p:to>
                                        <p:strVal val="visible"/>
                                      </p:to>
                                    </p:set>
                                    <p:animEffect transition="in" filter="fade">
                                      <p:cBhvr>
                                        <p:cTn id="65" dur="200"/>
                                        <p:tgtEl>
                                          <p:spTgt spid="2158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575"/>
                                        </p:tgtEl>
                                        <p:attrNameLst>
                                          <p:attrName>style.visibility</p:attrName>
                                        </p:attrNameLst>
                                      </p:cBhvr>
                                      <p:to>
                                        <p:strVal val="visible"/>
                                      </p:to>
                                    </p:set>
                                    <p:animEffect transition="in" filter="fade">
                                      <p:cBhvr>
                                        <p:cTn id="70" dur="500"/>
                                        <p:tgtEl>
                                          <p:spTgt spid="21575"/>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1581"/>
                                        </p:tgtEl>
                                        <p:attrNameLst>
                                          <p:attrName>style.visibility</p:attrName>
                                        </p:attrNameLst>
                                      </p:cBhvr>
                                      <p:to>
                                        <p:strVal val="visible"/>
                                      </p:to>
                                    </p:set>
                                    <p:animEffect transition="in" filter="fade">
                                      <p:cBhvr>
                                        <p:cTn id="74" dur="200"/>
                                        <p:tgtEl>
                                          <p:spTgt spid="21581"/>
                                        </p:tgtEl>
                                      </p:cBhvr>
                                    </p:animEffect>
                                  </p:childTnLst>
                                </p:cTn>
                              </p:par>
                            </p:childTnLst>
                          </p:cTn>
                        </p:par>
                        <p:par>
                          <p:cTn id="75" fill="hold" nodeType="afterGroup">
                            <p:stCondLst>
                              <p:cond delay="700"/>
                            </p:stCondLst>
                            <p:childTnLst>
                              <p:par>
                                <p:cTn id="76" presetID="10" presetClass="entr" presetSubtype="0" fill="hold" grpId="0" nodeType="afterEffect">
                                  <p:stCondLst>
                                    <p:cond delay="0"/>
                                  </p:stCondLst>
                                  <p:childTnLst>
                                    <p:set>
                                      <p:cBhvr>
                                        <p:cTn id="77" dur="1" fill="hold">
                                          <p:stCondLst>
                                            <p:cond delay="0"/>
                                          </p:stCondLst>
                                        </p:cTn>
                                        <p:tgtEl>
                                          <p:spTgt spid="21590"/>
                                        </p:tgtEl>
                                        <p:attrNameLst>
                                          <p:attrName>style.visibility</p:attrName>
                                        </p:attrNameLst>
                                      </p:cBhvr>
                                      <p:to>
                                        <p:strVal val="visible"/>
                                      </p:to>
                                    </p:set>
                                    <p:animEffect transition="in" filter="fade">
                                      <p:cBhvr>
                                        <p:cTn id="78" dur="200"/>
                                        <p:tgtEl>
                                          <p:spTgt spid="2159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565"/>
                                        </p:tgtEl>
                                        <p:attrNameLst>
                                          <p:attrName>style.visibility</p:attrName>
                                        </p:attrNameLst>
                                      </p:cBhvr>
                                      <p:to>
                                        <p:strVal val="visible"/>
                                      </p:to>
                                    </p:set>
                                    <p:animEffect transition="in" filter="fade">
                                      <p:cBhvr>
                                        <p:cTn id="83" dur="500"/>
                                        <p:tgtEl>
                                          <p:spTgt spid="22565"/>
                                        </p:tgtEl>
                                      </p:cBhvr>
                                    </p:animEffect>
                                  </p:childTnLst>
                                </p:cTn>
                              </p:par>
                            </p:childTnLst>
                          </p:cTn>
                        </p:par>
                        <p:par>
                          <p:cTn id="84" fill="hold" nodeType="afterGroup">
                            <p:stCondLst>
                              <p:cond delay="500"/>
                            </p:stCondLst>
                            <p:childTnLst>
                              <p:par>
                                <p:cTn id="85" presetID="10" presetClass="entr" presetSubtype="0" fill="hold"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par>
                          <p:cTn id="88" fill="hold" nodeType="afterGroup">
                            <p:stCondLst>
                              <p:cond delay="1000"/>
                            </p:stCondLst>
                            <p:childTnLst>
                              <p:par>
                                <p:cTn id="89" presetID="26" presetClass="emph" presetSubtype="0" fill="hold" grpId="0" nodeType="afterEffect">
                                  <p:stCondLst>
                                    <p:cond delay="0"/>
                                  </p:stCondLst>
                                  <p:childTnLst>
                                    <p:animEffect transition="out" filter="fade">
                                      <p:cBhvr>
                                        <p:cTn id="90" dur="2000" tmFilter="0, 0; .2, .5; .8, .5; 1, 0"/>
                                        <p:tgtEl>
                                          <p:spTgt spid="21661"/>
                                        </p:tgtEl>
                                      </p:cBhvr>
                                    </p:animEffect>
                                    <p:animScale>
                                      <p:cBhvr>
                                        <p:cTn id="91" dur="1000" autoRev="1" fill="hold"/>
                                        <p:tgtEl>
                                          <p:spTgt spid="216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70" grpId="0"/>
      <p:bldP spid="21571" grpId="0"/>
      <p:bldP spid="21572" grpId="0"/>
      <p:bldP spid="21575" grpId="0"/>
      <p:bldP spid="21577" grpId="0"/>
      <p:bldP spid="21578" grpId="0"/>
      <p:bldP spid="21579" grpId="0"/>
      <p:bldP spid="21580" grpId="0"/>
      <p:bldP spid="21581" grpId="0"/>
      <p:bldP spid="21585" grpId="0" animBg="1"/>
      <p:bldP spid="21586" grpId="0" animBg="1"/>
      <p:bldP spid="21587" grpId="0" animBg="1"/>
      <p:bldP spid="21588" grpId="0" animBg="1"/>
      <p:bldP spid="21589" grpId="0" animBg="1"/>
      <p:bldP spid="21590" grpId="0" animBg="1"/>
      <p:bldP spid="21661" grpId="0" animBg="1"/>
      <p:bldP spid="22563" grpId="0"/>
      <p:bldP spid="22564" grpId="0"/>
      <p:bldP spid="2256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7" name="Rectangle 1"/>
          <p:cNvSpPr>
            <a:spLocks noChangeArrowheads="1"/>
          </p:cNvSpPr>
          <p:nvPr/>
        </p:nvSpPr>
        <p:spPr bwMode="auto">
          <a:xfrm>
            <a:off x="341313" y="915988"/>
            <a:ext cx="8559800" cy="5356225"/>
          </a:xfrm>
          <a:prstGeom prst="rect">
            <a:avLst/>
          </a:prstGeom>
          <a:noFill/>
          <a:ln w="9525">
            <a:noFill/>
            <a:miter lim="800000"/>
            <a:headEnd/>
            <a:tailEnd/>
          </a:ln>
        </p:spPr>
        <p:txBody>
          <a:bodyPr>
            <a:spAutoFit/>
          </a:bodyPr>
          <a:lstStyle/>
          <a:p>
            <a:r>
              <a:rPr lang="en-US" b="1" dirty="0"/>
              <a:t>Interlining Filter</a:t>
            </a:r>
            <a:endParaRPr lang="en-US" dirty="0"/>
          </a:p>
          <a:p>
            <a:r>
              <a:rPr lang="en-US" dirty="0"/>
              <a:t>Used in Garments, Shoes Inners</a:t>
            </a:r>
          </a:p>
          <a:p>
            <a:r>
              <a:rPr lang="en-US" dirty="0"/>
              <a:t>GSM – </a:t>
            </a:r>
            <a:r>
              <a:rPr lang="en-US" b="1" dirty="0"/>
              <a:t>35 to150</a:t>
            </a:r>
            <a:endParaRPr lang="en-US" dirty="0"/>
          </a:p>
          <a:p>
            <a:r>
              <a:rPr lang="en-US" dirty="0"/>
              <a:t> </a:t>
            </a:r>
          </a:p>
          <a:p>
            <a:r>
              <a:rPr lang="en-US" b="1" dirty="0"/>
              <a:t>Cotton Filters</a:t>
            </a:r>
            <a:endParaRPr lang="en-US" dirty="0"/>
          </a:p>
          <a:p>
            <a:r>
              <a:rPr lang="en-US" dirty="0"/>
              <a:t>Used as Pharmaceutical Filters, </a:t>
            </a:r>
          </a:p>
          <a:p>
            <a:r>
              <a:rPr lang="en-US" dirty="0"/>
              <a:t>Hygienic Filters (Sugar Factory),</a:t>
            </a:r>
          </a:p>
          <a:p>
            <a:r>
              <a:rPr lang="en-US" dirty="0" smtClean="0"/>
              <a:t>Molasis </a:t>
            </a:r>
            <a:r>
              <a:rPr lang="en-US" dirty="0"/>
              <a:t>Filtration (Alcohol, Beverages)</a:t>
            </a:r>
          </a:p>
          <a:p>
            <a:r>
              <a:rPr lang="en-US" dirty="0"/>
              <a:t>GSM – </a:t>
            </a:r>
            <a:r>
              <a:rPr lang="en-US" b="1" dirty="0"/>
              <a:t>130 to 400</a:t>
            </a:r>
            <a:endParaRPr lang="en-US" dirty="0"/>
          </a:p>
          <a:p>
            <a:r>
              <a:rPr lang="en-US" b="1" dirty="0"/>
              <a:t> </a:t>
            </a:r>
            <a:endParaRPr lang="en-US" dirty="0"/>
          </a:p>
          <a:p>
            <a:r>
              <a:rPr lang="en-US" b="1" dirty="0"/>
              <a:t>High Loft Air Filter</a:t>
            </a:r>
            <a:endParaRPr lang="en-US" dirty="0"/>
          </a:p>
          <a:p>
            <a:r>
              <a:rPr lang="en-US" dirty="0"/>
              <a:t>Used as special Air Filter </a:t>
            </a:r>
          </a:p>
          <a:p>
            <a:r>
              <a:rPr lang="en-US" dirty="0"/>
              <a:t>(For Air conditioner)</a:t>
            </a:r>
          </a:p>
          <a:p>
            <a:r>
              <a:rPr lang="en-US" dirty="0"/>
              <a:t>GSM – </a:t>
            </a:r>
            <a:r>
              <a:rPr lang="en-US" b="1" dirty="0"/>
              <a:t>150 to 300</a:t>
            </a:r>
            <a:endParaRPr lang="en-US" dirty="0"/>
          </a:p>
          <a:p>
            <a:r>
              <a:rPr lang="en-US" b="1" dirty="0"/>
              <a:t> </a:t>
            </a:r>
            <a:endParaRPr lang="en-US" dirty="0"/>
          </a:p>
          <a:p>
            <a:r>
              <a:rPr lang="en-US" b="1" dirty="0"/>
              <a:t>Dust Catchers</a:t>
            </a:r>
            <a:endParaRPr lang="en-US" dirty="0"/>
          </a:p>
          <a:p>
            <a:r>
              <a:rPr lang="en-US" dirty="0"/>
              <a:t>Used Mostly in Cement Industry</a:t>
            </a:r>
          </a:p>
          <a:p>
            <a:r>
              <a:rPr lang="en-US" dirty="0"/>
              <a:t>GSM – </a:t>
            </a:r>
            <a:r>
              <a:rPr lang="en-US" b="1" dirty="0"/>
              <a:t>270 to 300</a:t>
            </a:r>
            <a:endParaRPr lang="en-US" dirty="0"/>
          </a:p>
          <a:p>
            <a:r>
              <a:rPr lang="en-US" b="1" dirty="0"/>
              <a:t> </a:t>
            </a:r>
            <a:endParaRPr lang="en-US" dirty="0"/>
          </a:p>
        </p:txBody>
      </p:sp>
      <p:sp>
        <p:nvSpPr>
          <p:cNvPr id="21508" name="Rectangle 2"/>
          <p:cNvSpPr>
            <a:spLocks noChangeArrowheads="1"/>
          </p:cNvSpPr>
          <p:nvPr/>
        </p:nvSpPr>
        <p:spPr bwMode="auto">
          <a:xfrm>
            <a:off x="4757738" y="915988"/>
            <a:ext cx="4572000" cy="3694112"/>
          </a:xfrm>
          <a:prstGeom prst="rect">
            <a:avLst/>
          </a:prstGeom>
          <a:noFill/>
          <a:ln w="9525">
            <a:noFill/>
            <a:miter lim="800000"/>
            <a:headEnd/>
            <a:tailEnd/>
          </a:ln>
        </p:spPr>
        <p:txBody>
          <a:bodyPr>
            <a:spAutoFit/>
          </a:bodyPr>
          <a:lstStyle/>
          <a:p>
            <a:r>
              <a:rPr lang="en-US" b="1" dirty="0"/>
              <a:t>Combustion Filters</a:t>
            </a:r>
            <a:endParaRPr lang="en-US" dirty="0"/>
          </a:p>
          <a:p>
            <a:r>
              <a:rPr lang="en-US" dirty="0"/>
              <a:t>Used in Automobile Industry</a:t>
            </a:r>
          </a:p>
          <a:p>
            <a:r>
              <a:rPr lang="en-US" dirty="0"/>
              <a:t> </a:t>
            </a:r>
          </a:p>
          <a:p>
            <a:r>
              <a:rPr lang="en-US" b="1" dirty="0"/>
              <a:t>Geo Textile</a:t>
            </a:r>
            <a:endParaRPr lang="en-US" dirty="0"/>
          </a:p>
          <a:p>
            <a:r>
              <a:rPr lang="en-US" dirty="0"/>
              <a:t>Used in Mega Civil Construction</a:t>
            </a:r>
          </a:p>
          <a:p>
            <a:r>
              <a:rPr lang="en-US" dirty="0"/>
              <a:t>GSM – </a:t>
            </a:r>
            <a:r>
              <a:rPr lang="en-US" b="1" dirty="0"/>
              <a:t>200 to 400</a:t>
            </a:r>
            <a:endParaRPr lang="en-US" dirty="0"/>
          </a:p>
          <a:p>
            <a:r>
              <a:rPr lang="en-US" b="1" dirty="0"/>
              <a:t> </a:t>
            </a:r>
            <a:endParaRPr lang="en-US" dirty="0"/>
          </a:p>
          <a:p>
            <a:r>
              <a:rPr lang="en-US" b="1" dirty="0"/>
              <a:t>Channeling Felt</a:t>
            </a:r>
            <a:endParaRPr lang="en-US" dirty="0"/>
          </a:p>
          <a:p>
            <a:r>
              <a:rPr lang="en-US" dirty="0"/>
              <a:t>Used in Window Channeling</a:t>
            </a:r>
          </a:p>
          <a:p>
            <a:r>
              <a:rPr lang="en-US" dirty="0"/>
              <a:t>Field of Application – Automobiles (Cars/Luxury Interiors), Aero plane Windows</a:t>
            </a:r>
          </a:p>
          <a:p>
            <a:r>
              <a:rPr lang="en-US" dirty="0"/>
              <a:t>GSM – </a:t>
            </a:r>
            <a:r>
              <a:rPr lang="en-US" b="1" dirty="0"/>
              <a:t>530 to 1178</a:t>
            </a:r>
            <a:endParaRPr lang="en-US" dirty="0"/>
          </a:p>
        </p:txBody>
      </p:sp>
      <p:sp>
        <p:nvSpPr>
          <p:cNvPr id="13" name="Rectangle 12"/>
          <p:cNvSpPr/>
          <p:nvPr/>
        </p:nvSpPr>
        <p:spPr>
          <a:xfrm>
            <a:off x="399063" y="313897"/>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USE OF VARIOUS NON-WOVEN PRODUCTS</a:t>
            </a:r>
          </a:p>
        </p:txBody>
      </p:sp>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1" name="Picture 146"/>
          <p:cNvPicPr>
            <a:picLocks noChangeAspect="1" noChangeArrowheads="1"/>
          </p:cNvPicPr>
          <p:nvPr/>
        </p:nvPicPr>
        <p:blipFill>
          <a:blip r:embed="rId3">
            <a:lum contrast="-20000"/>
          </a:blip>
          <a:srcRect/>
          <a:stretch>
            <a:fillRect/>
          </a:stretch>
        </p:blipFill>
        <p:spPr bwMode="auto">
          <a:xfrm>
            <a:off x="298450" y="3479800"/>
            <a:ext cx="2143125" cy="2049463"/>
          </a:xfrm>
          <a:prstGeom prst="rect">
            <a:avLst/>
          </a:prstGeom>
          <a:noFill/>
          <a:ln w="9525">
            <a:noFill/>
            <a:miter lim="800000"/>
            <a:headEnd/>
            <a:tailEnd/>
          </a:ln>
        </p:spPr>
      </p:pic>
      <p:pic>
        <p:nvPicPr>
          <p:cNvPr id="22532" name="Picture 150" descr="Description: http://web.tradekorea.com/upload_file2/sell/00/S00016100/non_woven_geotextile_.jpg"/>
          <p:cNvPicPr>
            <a:picLocks noChangeAspect="1" noChangeArrowheads="1"/>
          </p:cNvPicPr>
          <p:nvPr/>
        </p:nvPicPr>
        <p:blipFill>
          <a:blip r:embed="rId4"/>
          <a:srcRect/>
          <a:stretch>
            <a:fillRect/>
          </a:stretch>
        </p:blipFill>
        <p:spPr bwMode="auto">
          <a:xfrm>
            <a:off x="3467100" y="3498850"/>
            <a:ext cx="2209800" cy="2030413"/>
          </a:xfrm>
          <a:prstGeom prst="rect">
            <a:avLst/>
          </a:prstGeom>
          <a:noFill/>
          <a:ln w="9525">
            <a:noFill/>
            <a:miter lim="800000"/>
            <a:headEnd/>
            <a:tailEnd/>
          </a:ln>
        </p:spPr>
      </p:pic>
      <p:pic>
        <p:nvPicPr>
          <p:cNvPr id="22533" name="Picture 153" descr="Description: http://t3.gstatic.com/images?q=tbn:ANd9GcSXtWs5v4CoWQZSNR2D30zgR6-y6o2Ip6_H4HFxry7TcNGfE-_NAw"/>
          <p:cNvPicPr>
            <a:picLocks noChangeAspect="1" noChangeArrowheads="1"/>
          </p:cNvPicPr>
          <p:nvPr/>
        </p:nvPicPr>
        <p:blipFill>
          <a:blip r:embed="rId5"/>
          <a:srcRect/>
          <a:stretch>
            <a:fillRect/>
          </a:stretch>
        </p:blipFill>
        <p:spPr bwMode="auto">
          <a:xfrm>
            <a:off x="6342063" y="3498850"/>
            <a:ext cx="2422525" cy="2030413"/>
          </a:xfrm>
          <a:prstGeom prst="rect">
            <a:avLst/>
          </a:prstGeom>
          <a:noFill/>
          <a:ln w="9525">
            <a:noFill/>
            <a:miter lim="800000"/>
            <a:headEnd/>
            <a:tailEnd/>
          </a:ln>
        </p:spPr>
      </p:pic>
      <p:sp>
        <p:nvSpPr>
          <p:cNvPr id="22534" name="Rectangle 17"/>
          <p:cNvSpPr>
            <a:spLocks noChangeArrowheads="1"/>
          </p:cNvSpPr>
          <p:nvPr/>
        </p:nvSpPr>
        <p:spPr bwMode="auto">
          <a:xfrm>
            <a:off x="298450" y="120650"/>
            <a:ext cx="8802688" cy="646113"/>
          </a:xfrm>
          <a:prstGeom prst="rect">
            <a:avLst/>
          </a:prstGeom>
          <a:noFill/>
          <a:ln w="9525">
            <a:noFill/>
            <a:miter lim="800000"/>
            <a:headEnd/>
            <a:tailEnd/>
          </a:ln>
        </p:spPr>
        <p:txBody>
          <a:bodyPr wrap="none" anchor="ctr">
            <a:spAutoFit/>
          </a:bodyPr>
          <a:lstStyle/>
          <a:p>
            <a:pPr eaLnBrk="0" hangingPunct="0"/>
            <a:r>
              <a:rPr lang="en-US" b="1">
                <a:solidFill>
                  <a:srgbClr val="FF0000"/>
                </a:solidFill>
                <a:cs typeface="Times New Roman" pitchFamily="18" charset="0"/>
              </a:rPr>
              <a:t>NTERLINING  FILTER</a:t>
            </a:r>
            <a:r>
              <a:rPr lang="en-US" sz="1100">
                <a:cs typeface="Times New Roman" pitchFamily="18" charset="0"/>
              </a:rPr>
              <a:t>	            </a:t>
            </a:r>
            <a:r>
              <a:rPr lang="en-US" b="1">
                <a:solidFill>
                  <a:srgbClr val="FF0000"/>
                </a:solidFill>
                <a:cs typeface="Times New Roman" pitchFamily="18" charset="0"/>
              </a:rPr>
              <a:t>COTTO</a:t>
            </a:r>
            <a:r>
              <a:rPr lang="en-US">
                <a:solidFill>
                  <a:srgbClr val="FF0000"/>
                </a:solidFill>
                <a:cs typeface="Times New Roman" pitchFamily="18" charset="0"/>
              </a:rPr>
              <a:t>N</a:t>
            </a:r>
            <a:r>
              <a:rPr lang="en-US" b="1">
                <a:solidFill>
                  <a:srgbClr val="FF0000"/>
                </a:solidFill>
                <a:cs typeface="Times New Roman" pitchFamily="18" charset="0"/>
              </a:rPr>
              <a:t> FILTERS</a:t>
            </a:r>
            <a:r>
              <a:rPr lang="en-US" sz="1100">
                <a:cs typeface="Times New Roman" pitchFamily="18" charset="0"/>
              </a:rPr>
              <a:t>                        </a:t>
            </a:r>
            <a:r>
              <a:rPr lang="en-US" b="1">
                <a:solidFill>
                  <a:srgbClr val="FF0000"/>
                </a:solidFill>
                <a:cs typeface="Times New Roman" pitchFamily="18" charset="0"/>
              </a:rPr>
              <a:t>HIGH LOFT FILTERS</a:t>
            </a:r>
            <a:endParaRPr lang="en-US" b="1">
              <a:solidFill>
                <a:srgbClr val="FF0000"/>
              </a:solidFill>
            </a:endParaRPr>
          </a:p>
          <a:p>
            <a:pPr eaLnBrk="0" hangingPunct="0"/>
            <a:endParaRPr lang="en-US"/>
          </a:p>
        </p:txBody>
      </p:sp>
      <p:sp>
        <p:nvSpPr>
          <p:cNvPr id="22535" name="Rectangle 18"/>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36" name="Rectangle 19"/>
          <p:cNvSpPr>
            <a:spLocks noChangeArrowheads="1"/>
          </p:cNvSpPr>
          <p:nvPr/>
        </p:nvSpPr>
        <p:spPr bwMode="auto">
          <a:xfrm>
            <a:off x="0" y="47244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37" name="Rectangle 20"/>
          <p:cNvSpPr>
            <a:spLocks noChangeArrowheads="1"/>
          </p:cNvSpPr>
          <p:nvPr/>
        </p:nvSpPr>
        <p:spPr bwMode="auto">
          <a:xfrm>
            <a:off x="0" y="5810250"/>
            <a:ext cx="8832850" cy="646113"/>
          </a:xfrm>
          <a:prstGeom prst="rect">
            <a:avLst/>
          </a:prstGeom>
          <a:noFill/>
          <a:ln w="9525">
            <a:noFill/>
            <a:miter lim="800000"/>
            <a:headEnd/>
            <a:tailEnd/>
          </a:ln>
        </p:spPr>
        <p:txBody>
          <a:bodyPr wrap="none" anchor="ctr">
            <a:spAutoFit/>
          </a:bodyPr>
          <a:lstStyle/>
          <a:p>
            <a:pPr eaLnBrk="0" hangingPunct="0"/>
            <a:r>
              <a:rPr lang="en-US" b="1">
                <a:solidFill>
                  <a:srgbClr val="FF0000"/>
                </a:solidFill>
                <a:cs typeface="Times New Roman" pitchFamily="18" charset="0"/>
              </a:rPr>
              <a:t>CEMENT DUST CATCHERS          GEO-TEXTILES                   CHANNELING FELT</a:t>
            </a:r>
            <a:endParaRPr lang="en-US" b="1">
              <a:solidFill>
                <a:srgbClr val="FF0000"/>
              </a:solidFill>
            </a:endParaRPr>
          </a:p>
          <a:p>
            <a:pPr eaLnBrk="0" hangingPunct="0"/>
            <a:endParaRPr lang="en-US"/>
          </a:p>
        </p:txBody>
      </p:sp>
      <p:sp>
        <p:nvSpPr>
          <p:cNvPr id="22538" name="Rectangle 21"/>
          <p:cNvSpPr>
            <a:spLocks noChangeArrowheads="1"/>
          </p:cNvSpPr>
          <p:nvPr/>
        </p:nvSpPr>
        <p:spPr bwMode="auto">
          <a:xfrm>
            <a:off x="0" y="9182100"/>
            <a:ext cx="9144000" cy="0"/>
          </a:xfrm>
          <a:prstGeom prst="rect">
            <a:avLst/>
          </a:prstGeom>
          <a:noFill/>
          <a:ln w="9525">
            <a:noFill/>
            <a:miter lim="800000"/>
            <a:headEnd/>
            <a:tailEnd/>
          </a:ln>
        </p:spPr>
        <p:txBody>
          <a:bodyPr wrap="none" anchor="ctr">
            <a:spAutoFit/>
          </a:bodyPr>
          <a:lstStyle/>
          <a:p>
            <a:endParaRPr lang="en-US"/>
          </a:p>
        </p:txBody>
      </p:sp>
      <p:sp>
        <p:nvSpPr>
          <p:cNvPr id="22539" name="Rectangle 22"/>
          <p:cNvSpPr>
            <a:spLocks noChangeArrowheads="1"/>
          </p:cNvSpPr>
          <p:nvPr/>
        </p:nvSpPr>
        <p:spPr bwMode="auto">
          <a:xfrm>
            <a:off x="0" y="110490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0" name="Rectangle 23"/>
          <p:cNvSpPr>
            <a:spLocks noChangeArrowheads="1"/>
          </p:cNvSpPr>
          <p:nvPr/>
        </p:nvSpPr>
        <p:spPr bwMode="auto">
          <a:xfrm>
            <a:off x="0" y="12896850"/>
            <a:ext cx="9144000" cy="457200"/>
          </a:xfrm>
          <a:prstGeom prst="rect">
            <a:avLst/>
          </a:prstGeom>
          <a:noFill/>
          <a:ln w="9525">
            <a:noFill/>
            <a:miter lim="800000"/>
            <a:headEnd/>
            <a:tailEnd/>
          </a:ln>
        </p:spPr>
        <p:txBody>
          <a:bodyPr wrap="none" anchor="ctr">
            <a:spAutoFit/>
          </a:bodyPr>
          <a:lstStyle/>
          <a:p>
            <a:pPr eaLnBrk="0" hangingPunct="0"/>
            <a:endParaRPr lang="en-US"/>
          </a:p>
        </p:txBody>
      </p:sp>
      <p:pic>
        <p:nvPicPr>
          <p:cNvPr id="22541" name="Picture 134" descr="Description: http://t0.gstatic.com/images?q=tbn:ANd9GcQfe1KQ7s2QazocuiyPaKMK953u14SNSPOcrxEhRQ8_h9Kb0mXm8Q"/>
          <p:cNvPicPr>
            <a:picLocks noChangeAspect="1" noChangeArrowheads="1"/>
          </p:cNvPicPr>
          <p:nvPr/>
        </p:nvPicPr>
        <p:blipFill>
          <a:blip r:embed="rId6">
            <a:lum contrast="-10000"/>
          </a:blip>
          <a:srcRect/>
          <a:stretch>
            <a:fillRect/>
          </a:stretch>
        </p:blipFill>
        <p:spPr bwMode="auto">
          <a:xfrm>
            <a:off x="298450" y="609600"/>
            <a:ext cx="2143125" cy="2133600"/>
          </a:xfrm>
          <a:prstGeom prst="rect">
            <a:avLst/>
          </a:prstGeom>
          <a:noFill/>
          <a:ln w="9525">
            <a:noFill/>
            <a:miter lim="800000"/>
            <a:headEnd/>
            <a:tailEnd/>
          </a:ln>
        </p:spPr>
      </p:pic>
      <p:pic>
        <p:nvPicPr>
          <p:cNvPr id="22542" name="Picture 137" descr="Description: http://t0.gstatic.com/images?q=tbn:ANd9GcQmWt-mErfEPOCeCuXvk_b34N-zz4yVekbxGA6fviYXu0DMQNdj"/>
          <p:cNvPicPr>
            <a:picLocks noChangeAspect="1" noChangeArrowheads="1"/>
          </p:cNvPicPr>
          <p:nvPr/>
        </p:nvPicPr>
        <p:blipFill>
          <a:blip r:embed="rId7">
            <a:lum contrast="-30000"/>
          </a:blip>
          <a:srcRect/>
          <a:stretch>
            <a:fillRect/>
          </a:stretch>
        </p:blipFill>
        <p:spPr bwMode="auto">
          <a:xfrm>
            <a:off x="3467100" y="609600"/>
            <a:ext cx="2209800" cy="2133600"/>
          </a:xfrm>
          <a:prstGeom prst="rect">
            <a:avLst/>
          </a:prstGeom>
          <a:noFill/>
          <a:ln w="9525">
            <a:noFill/>
            <a:miter lim="800000"/>
            <a:headEnd/>
            <a:tailEnd/>
          </a:ln>
        </p:spPr>
      </p:pic>
      <p:pic>
        <p:nvPicPr>
          <p:cNvPr id="22543" name="Picture 140" descr="Description: http://t3.gstatic.com/images?q=tbn:ANd9GcTo160ec12JYvk9ejkofZV2fG0LETzdhv90K8vsARt8dFK7iNFBMQ"/>
          <p:cNvPicPr>
            <a:picLocks noChangeAspect="1" noChangeArrowheads="1"/>
          </p:cNvPicPr>
          <p:nvPr/>
        </p:nvPicPr>
        <p:blipFill>
          <a:blip r:embed="rId8">
            <a:lum contrast="-30000"/>
          </a:blip>
          <a:srcRect/>
          <a:stretch>
            <a:fillRect/>
          </a:stretch>
        </p:blipFill>
        <p:spPr bwMode="auto">
          <a:xfrm>
            <a:off x="6342063" y="600075"/>
            <a:ext cx="2422525" cy="2133600"/>
          </a:xfrm>
          <a:prstGeom prst="rect">
            <a:avLst/>
          </a:prstGeom>
          <a:noFill/>
          <a:ln w="9525">
            <a:noFill/>
            <a:miter lim="800000"/>
            <a:headEnd/>
            <a:tailEnd/>
          </a:ln>
        </p:spPr>
      </p:pic>
      <p:sp>
        <p:nvSpPr>
          <p:cNvPr id="22544" name="Rectangle 31"/>
          <p:cNvSpPr>
            <a:spLocks noChangeArrowheads="1"/>
          </p:cNvSpPr>
          <p:nvPr/>
        </p:nvSpPr>
        <p:spPr bwMode="auto">
          <a:xfrm>
            <a:off x="152400" y="27432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5" name="Rectangle 32"/>
          <p:cNvSpPr>
            <a:spLocks noChangeArrowheads="1"/>
          </p:cNvSpPr>
          <p:nvPr/>
        </p:nvSpPr>
        <p:spPr bwMode="auto">
          <a:xfrm>
            <a:off x="152400" y="48768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6" name="Rectangle 33"/>
          <p:cNvSpPr>
            <a:spLocks noChangeArrowheads="1"/>
          </p:cNvSpPr>
          <p:nvPr/>
        </p:nvSpPr>
        <p:spPr bwMode="auto">
          <a:xfrm>
            <a:off x="152400" y="7108825"/>
            <a:ext cx="492125" cy="260350"/>
          </a:xfrm>
          <a:prstGeom prst="rect">
            <a:avLst/>
          </a:prstGeom>
          <a:noFill/>
          <a:ln w="9525">
            <a:noFill/>
            <a:miter lim="800000"/>
            <a:headEnd/>
            <a:tailEnd/>
          </a:ln>
        </p:spPr>
        <p:txBody>
          <a:bodyPr wrap="none" anchor="ctr">
            <a:spAutoFit/>
          </a:bodyPr>
          <a:lstStyle/>
          <a:p>
            <a:pPr eaLnBrk="0" hangingPunct="0"/>
            <a:r>
              <a:rPr lang="en-US" sz="1100">
                <a:cs typeface="Times New Roman" pitchFamily="18" charset="0"/>
              </a:rPr>
              <a:t>        </a:t>
            </a:r>
            <a:endParaRPr lang="en-US"/>
          </a:p>
        </p:txBody>
      </p:sp>
      <p:sp>
        <p:nvSpPr>
          <p:cNvPr id="22547" name="Rectangle 34"/>
          <p:cNvSpPr>
            <a:spLocks noChangeArrowheads="1"/>
          </p:cNvSpPr>
          <p:nvPr/>
        </p:nvSpPr>
        <p:spPr bwMode="auto">
          <a:xfrm>
            <a:off x="152400" y="9334500"/>
            <a:ext cx="9144000" cy="0"/>
          </a:xfrm>
          <a:prstGeom prst="rect">
            <a:avLst/>
          </a:prstGeom>
          <a:noFill/>
          <a:ln w="9525">
            <a:noFill/>
            <a:miter lim="800000"/>
            <a:headEnd/>
            <a:tailEnd/>
          </a:ln>
        </p:spPr>
        <p:txBody>
          <a:bodyPr wrap="none" anchor="ctr">
            <a:spAutoFit/>
          </a:bodyPr>
          <a:lstStyle/>
          <a:p>
            <a:endParaRPr lang="en-US"/>
          </a:p>
        </p:txBody>
      </p:sp>
      <p:sp>
        <p:nvSpPr>
          <p:cNvPr id="22548" name="Rectangle 35"/>
          <p:cNvSpPr>
            <a:spLocks noChangeArrowheads="1"/>
          </p:cNvSpPr>
          <p:nvPr/>
        </p:nvSpPr>
        <p:spPr bwMode="auto">
          <a:xfrm>
            <a:off x="152400" y="112014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9" name="Rectangle 36"/>
          <p:cNvSpPr>
            <a:spLocks noChangeArrowheads="1"/>
          </p:cNvSpPr>
          <p:nvPr/>
        </p:nvSpPr>
        <p:spPr bwMode="auto">
          <a:xfrm>
            <a:off x="152400" y="13049250"/>
            <a:ext cx="9144000" cy="45720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itle 57"/>
          <p:cNvSpPr txBox="1">
            <a:spLocks/>
          </p:cNvSpPr>
          <p:nvPr/>
        </p:nvSpPr>
        <p:spPr>
          <a:xfrm>
            <a:off x="280988" y="373063"/>
            <a:ext cx="8520112" cy="424732"/>
          </a:xfrm>
          <a:prstGeom prst="rect">
            <a:avLst/>
          </a:prstGeom>
          <a:ln>
            <a:miter lim="800000"/>
            <a:headEnd/>
            <a:tailEnd/>
          </a:ln>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en-US" sz="240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APPLICATIONS OF NON-WOVEN</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661988" y="989013"/>
            <a:ext cx="4572000" cy="4246562"/>
          </a:xfrm>
          <a:prstGeom prst="rect">
            <a:avLst/>
          </a:prstGeom>
        </p:spPr>
        <p:txBody>
          <a:bodyPr>
            <a:spAutoFit/>
          </a:bodyPr>
          <a:lstStyle/>
          <a:p>
            <a:pPr>
              <a:defRPr/>
            </a:pPr>
            <a:r>
              <a:rPr lang="en-US" b="1" dirty="0"/>
              <a:t>Hygiene</a:t>
            </a:r>
            <a:endParaRPr lang="en-US" dirty="0"/>
          </a:p>
          <a:p>
            <a:pPr marL="285750" indent="-285750">
              <a:buFont typeface="Arial" pitchFamily="34" charset="0"/>
              <a:buChar char="•"/>
              <a:defRPr/>
            </a:pPr>
            <a:r>
              <a:rPr lang="en-US" dirty="0"/>
              <a:t>baby </a:t>
            </a:r>
            <a:r>
              <a:rPr lang="en-US" dirty="0">
                <a:hlinkClick r:id="rId3" tooltip="Diaper"/>
              </a:rPr>
              <a:t>diapers</a:t>
            </a:r>
            <a:r>
              <a:rPr lang="en-US" dirty="0"/>
              <a:t> or nappies</a:t>
            </a:r>
          </a:p>
          <a:p>
            <a:pPr marL="285750" indent="-285750">
              <a:buFont typeface="Arial" pitchFamily="34" charset="0"/>
              <a:buChar char="•"/>
              <a:defRPr/>
            </a:pPr>
            <a:r>
              <a:rPr lang="en-US" dirty="0">
                <a:hlinkClick r:id="rId4" tooltip="Wet wipes"/>
              </a:rPr>
              <a:t>wet wipes</a:t>
            </a:r>
            <a:endParaRPr lang="en-US" dirty="0"/>
          </a:p>
          <a:p>
            <a:pPr marL="285750" indent="-285750">
              <a:buFont typeface="Arial" pitchFamily="34" charset="0"/>
              <a:buChar char="•"/>
              <a:defRPr/>
            </a:pPr>
            <a:r>
              <a:rPr lang="en-US" dirty="0"/>
              <a:t>bandages and wound dressings</a:t>
            </a:r>
          </a:p>
          <a:p>
            <a:pPr marL="285750" indent="-285750">
              <a:buFont typeface="Arial" pitchFamily="34" charset="0"/>
              <a:buChar char="•"/>
              <a:defRPr/>
            </a:pPr>
            <a:r>
              <a:rPr lang="en-US" dirty="0"/>
              <a:t>disposable bath and face towels</a:t>
            </a:r>
          </a:p>
          <a:p>
            <a:pPr marL="285750" indent="-285750">
              <a:buFont typeface="Arial" pitchFamily="34" charset="0"/>
              <a:buChar char="•"/>
              <a:defRPr/>
            </a:pPr>
            <a:r>
              <a:rPr lang="en-US" dirty="0"/>
              <a:t>disposable slippers and footwear</a:t>
            </a:r>
          </a:p>
          <a:p>
            <a:pPr>
              <a:defRPr/>
            </a:pPr>
            <a:endParaRPr lang="en-US" dirty="0"/>
          </a:p>
          <a:p>
            <a:pPr>
              <a:defRPr/>
            </a:pPr>
            <a:endParaRPr lang="en-US" b="1" dirty="0"/>
          </a:p>
          <a:p>
            <a:pPr>
              <a:defRPr/>
            </a:pPr>
            <a:r>
              <a:rPr lang="en-US" b="1" dirty="0"/>
              <a:t>Medical</a:t>
            </a:r>
            <a:endParaRPr lang="en-US" dirty="0"/>
          </a:p>
          <a:p>
            <a:pPr marL="285750" indent="-285750">
              <a:buFont typeface="Arial" pitchFamily="34" charset="0"/>
              <a:buChar char="•"/>
              <a:defRPr/>
            </a:pPr>
            <a:r>
              <a:rPr lang="en-US" dirty="0"/>
              <a:t>isolation gowns</a:t>
            </a:r>
          </a:p>
          <a:p>
            <a:pPr marL="285750" indent="-285750">
              <a:buFont typeface="Arial" pitchFamily="34" charset="0"/>
              <a:buChar char="•"/>
              <a:defRPr/>
            </a:pPr>
            <a:r>
              <a:rPr lang="en-US" dirty="0"/>
              <a:t>surgical gowns</a:t>
            </a:r>
          </a:p>
          <a:p>
            <a:pPr marL="285750" indent="-285750">
              <a:buFont typeface="Arial" pitchFamily="34" charset="0"/>
              <a:buChar char="•"/>
              <a:defRPr/>
            </a:pPr>
            <a:r>
              <a:rPr lang="en-US" dirty="0"/>
              <a:t>surgical drapes and covers</a:t>
            </a:r>
          </a:p>
          <a:p>
            <a:pPr marL="285750" indent="-285750">
              <a:buFont typeface="Arial" pitchFamily="34" charset="0"/>
              <a:buChar char="•"/>
              <a:defRPr/>
            </a:pPr>
            <a:r>
              <a:rPr lang="en-US" dirty="0"/>
              <a:t>surgical scrub suits</a:t>
            </a:r>
          </a:p>
          <a:p>
            <a:pPr marL="285750" indent="-285750">
              <a:buFont typeface="Arial" pitchFamily="34" charset="0"/>
              <a:buChar char="•"/>
              <a:defRPr/>
            </a:pPr>
            <a:r>
              <a:rPr lang="en-US" dirty="0"/>
              <a:t>caps</a:t>
            </a:r>
          </a:p>
          <a:p>
            <a:pPr marL="285750" indent="-285750">
              <a:buFont typeface="Arial" pitchFamily="34" charset="0"/>
              <a:buChar char="•"/>
              <a:defRPr/>
            </a:pPr>
            <a:r>
              <a:rPr lang="en-US" dirty="0"/>
              <a:t>medical </a:t>
            </a:r>
            <a:r>
              <a:rPr lang="en-US" dirty="0">
                <a:hlinkClick r:id="rId5" tooltip="Packaging"/>
              </a:rPr>
              <a:t>packaging</a:t>
            </a:r>
            <a:r>
              <a:rPr lang="en-US" dirty="0"/>
              <a:t>.</a:t>
            </a:r>
          </a:p>
        </p:txBody>
      </p:sp>
      <p:sp>
        <p:nvSpPr>
          <p:cNvPr id="3" name="Rectangle 2"/>
          <p:cNvSpPr/>
          <p:nvPr/>
        </p:nvSpPr>
        <p:spPr>
          <a:xfrm>
            <a:off x="4756150" y="858838"/>
            <a:ext cx="4572000" cy="4800600"/>
          </a:xfrm>
          <a:prstGeom prst="rect">
            <a:avLst/>
          </a:prstGeom>
        </p:spPr>
        <p:txBody>
          <a:bodyPr>
            <a:spAutoFit/>
          </a:bodyPr>
          <a:lstStyle/>
          <a:p>
            <a:pPr>
              <a:defRPr/>
            </a:pPr>
            <a:r>
              <a:rPr lang="en-US" b="1" dirty="0"/>
              <a:t>Filters</a:t>
            </a:r>
            <a:endParaRPr lang="en-US" dirty="0"/>
          </a:p>
          <a:p>
            <a:pPr marL="285750" indent="-285750">
              <a:buFont typeface="Arial" pitchFamily="34" charset="0"/>
              <a:buChar char="•"/>
              <a:defRPr/>
            </a:pPr>
            <a:r>
              <a:rPr lang="en-US" dirty="0"/>
              <a:t>gasoline, oil and air -filtration</a:t>
            </a:r>
          </a:p>
          <a:p>
            <a:pPr marL="285750" indent="-285750">
              <a:buFont typeface="Arial" pitchFamily="34" charset="0"/>
              <a:buChar char="•"/>
              <a:defRPr/>
            </a:pPr>
            <a:r>
              <a:rPr lang="en-US" dirty="0"/>
              <a:t>water, coffee, tea bags</a:t>
            </a:r>
          </a:p>
          <a:p>
            <a:pPr marL="285750" indent="-285750">
              <a:buFont typeface="Arial" pitchFamily="34" charset="0"/>
              <a:buChar char="•"/>
              <a:defRPr/>
            </a:pPr>
            <a:r>
              <a:rPr lang="en-US" dirty="0" err="1"/>
              <a:t>pharmceutical</a:t>
            </a:r>
            <a:r>
              <a:rPr lang="en-US" dirty="0"/>
              <a:t> industry</a:t>
            </a:r>
          </a:p>
          <a:p>
            <a:pPr marL="285750" indent="-285750">
              <a:buFont typeface="Arial" pitchFamily="34" charset="0"/>
              <a:buChar char="•"/>
              <a:defRPr/>
            </a:pPr>
            <a:r>
              <a:rPr lang="en-US" dirty="0"/>
              <a:t>mineral processing</a:t>
            </a:r>
          </a:p>
          <a:p>
            <a:pPr marL="285750" indent="-285750">
              <a:buFont typeface="Arial" pitchFamily="34" charset="0"/>
              <a:buChar char="•"/>
              <a:defRPr/>
            </a:pPr>
            <a:r>
              <a:rPr lang="en-US" dirty="0"/>
              <a:t>liquid cartridge and bag filters</a:t>
            </a:r>
          </a:p>
          <a:p>
            <a:pPr>
              <a:defRPr/>
            </a:pPr>
            <a:endParaRPr lang="en-US" b="1" dirty="0"/>
          </a:p>
          <a:p>
            <a:pPr>
              <a:defRPr/>
            </a:pPr>
            <a:endParaRPr lang="en-US" b="1" dirty="0"/>
          </a:p>
          <a:p>
            <a:pPr>
              <a:defRPr/>
            </a:pPr>
            <a:r>
              <a:rPr lang="en-US" b="1" dirty="0"/>
              <a:t>Geotextiles</a:t>
            </a:r>
            <a:endParaRPr lang="en-US" dirty="0"/>
          </a:p>
          <a:p>
            <a:pPr marL="285750" indent="-285750">
              <a:buFont typeface="Arial" pitchFamily="34" charset="0"/>
              <a:buChar char="•"/>
              <a:defRPr/>
            </a:pPr>
            <a:r>
              <a:rPr lang="en-US" dirty="0"/>
              <a:t>soil stabilizers and roadway underlayment</a:t>
            </a:r>
          </a:p>
          <a:p>
            <a:pPr marL="285750" indent="-285750">
              <a:buFont typeface="Arial" pitchFamily="34" charset="0"/>
              <a:buChar char="•"/>
              <a:defRPr/>
            </a:pPr>
            <a:r>
              <a:rPr lang="en-US" dirty="0"/>
              <a:t>foundation stabilizers</a:t>
            </a:r>
          </a:p>
          <a:p>
            <a:pPr marL="285750" indent="-285750">
              <a:buFont typeface="Arial" pitchFamily="34" charset="0"/>
              <a:buChar char="•"/>
              <a:defRPr/>
            </a:pPr>
            <a:r>
              <a:rPr lang="en-US" dirty="0"/>
              <a:t>erosion control</a:t>
            </a:r>
          </a:p>
          <a:p>
            <a:pPr marL="285750" indent="-285750">
              <a:buFont typeface="Arial" pitchFamily="34" charset="0"/>
              <a:buChar char="•"/>
              <a:defRPr/>
            </a:pPr>
            <a:r>
              <a:rPr lang="en-US" dirty="0"/>
              <a:t>canals construction</a:t>
            </a:r>
          </a:p>
          <a:p>
            <a:pPr marL="285750" indent="-285750">
              <a:buFont typeface="Arial" pitchFamily="34" charset="0"/>
              <a:buChar char="•"/>
              <a:defRPr/>
            </a:pPr>
            <a:r>
              <a:rPr lang="en-US" dirty="0"/>
              <a:t>drainage systems</a:t>
            </a:r>
          </a:p>
          <a:p>
            <a:pPr marL="285750" indent="-285750">
              <a:buFont typeface="Arial" pitchFamily="34" charset="0"/>
              <a:buChar char="•"/>
              <a:defRPr/>
            </a:pPr>
            <a:r>
              <a:rPr lang="en-US" dirty="0"/>
              <a:t>pond and canal water barriers</a:t>
            </a:r>
          </a:p>
          <a:p>
            <a:pPr marL="285750" indent="-285750">
              <a:buFont typeface="Arial" pitchFamily="34" charset="0"/>
              <a:buChar char="•"/>
              <a:defRPr/>
            </a:pPr>
            <a:r>
              <a:rPr lang="en-US" dirty="0"/>
              <a:t>sand infiltration barrier for drainage tile</a:t>
            </a:r>
          </a:p>
        </p:txBody>
      </p:sp>
    </p:spTree>
  </p:cSld>
  <p:clrMapOvr>
    <a:masterClrMapping/>
  </p:clrMapOvr>
  <p:transition spd="slow">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Table 5"/>
          <p:cNvGraphicFramePr>
            <a:graphicFrameLocks noGrp="1"/>
          </p:cNvGraphicFramePr>
          <p:nvPr/>
        </p:nvGraphicFramePr>
        <p:xfrm>
          <a:off x="0" y="-1"/>
          <a:ext cx="9348716" cy="7192373"/>
        </p:xfrm>
        <a:graphic>
          <a:graphicData uri="http://schemas.openxmlformats.org/drawingml/2006/table">
            <a:tbl>
              <a:tblPr>
                <a:tableStyleId>{E269D01E-BC32-4049-B463-5C60D7B0CCD2}</a:tableStyleId>
              </a:tblPr>
              <a:tblGrid>
                <a:gridCol w="4674358"/>
                <a:gridCol w="4674358"/>
              </a:tblGrid>
              <a:tr h="241325">
                <a:tc gridSpan="2">
                  <a:txBody>
                    <a:bodyPr/>
                    <a:lstStyle/>
                    <a:p>
                      <a:pPr marL="0" marR="0" algn="ctr">
                        <a:lnSpc>
                          <a:spcPct val="115000"/>
                        </a:lnSpc>
                        <a:spcBef>
                          <a:spcPts val="0"/>
                        </a:spcBef>
                        <a:spcAft>
                          <a:spcPts val="1000"/>
                        </a:spcAft>
                      </a:pPr>
                      <a:r>
                        <a:rPr lang="en-US" sz="1200" b="1" dirty="0">
                          <a:solidFill>
                            <a:schemeClr val="bg2">
                              <a:lumMod val="60000"/>
                              <a:lumOff val="40000"/>
                            </a:schemeClr>
                          </a:solidFill>
                        </a:rPr>
                        <a:t>APPLICATION OF NONWOVENS</a:t>
                      </a:r>
                      <a:endParaRPr lang="en-US" sz="1000" b="1" dirty="0">
                        <a:solidFill>
                          <a:schemeClr val="bg2">
                            <a:lumMod val="60000"/>
                            <a:lumOff val="40000"/>
                          </a:schemeClr>
                        </a:solidFill>
                        <a:latin typeface="Calibri"/>
                        <a:ea typeface="Times New Roman"/>
                        <a:cs typeface="Times New Roman"/>
                      </a:endParaRPr>
                    </a:p>
                  </a:txBody>
                  <a:tcPr marL="9527" marR="9527" marT="9527" marB="9527"/>
                </a:tc>
                <a:tc hMerge="1">
                  <a:txBody>
                    <a:bodyPr/>
                    <a:lstStyle/>
                    <a:p>
                      <a:endParaRPr lang="en-US"/>
                    </a:p>
                  </a:txBody>
                  <a:tcPr/>
                </a:tc>
              </a:tr>
              <a:tr h="1158508">
                <a:tc>
                  <a:txBody>
                    <a:bodyPr/>
                    <a:lstStyle/>
                    <a:p>
                      <a:pPr marL="342900" marR="0" lvl="0" indent="-342900">
                        <a:lnSpc>
                          <a:spcPct val="115000"/>
                        </a:lnSpc>
                        <a:spcBef>
                          <a:spcPts val="0"/>
                        </a:spcBef>
                        <a:spcAft>
                          <a:spcPts val="1000"/>
                        </a:spcAft>
                        <a:buFont typeface="+mj-lt"/>
                        <a:buAutoNum type="arabicPeriod"/>
                        <a:tabLst>
                          <a:tab pos="457200" algn="l"/>
                        </a:tabLst>
                      </a:pPr>
                      <a:r>
                        <a:rPr lang="en-US" sz="1000" dirty="0">
                          <a:solidFill>
                            <a:srgbClr val="FF0000"/>
                          </a:solidFill>
                        </a:rPr>
                        <a:t>AGRO TEXTILES</a:t>
                      </a:r>
                    </a:p>
                    <a:p>
                      <a:pPr marL="342900" marR="0" lvl="0" indent="-342900">
                        <a:lnSpc>
                          <a:spcPct val="115000"/>
                        </a:lnSpc>
                        <a:spcBef>
                          <a:spcPts val="0"/>
                        </a:spcBef>
                        <a:spcAft>
                          <a:spcPts val="1000"/>
                        </a:spcAft>
                        <a:buFont typeface="Arial"/>
                        <a:buChar char="•"/>
                        <a:tabLst>
                          <a:tab pos="457200" algn="l"/>
                        </a:tabLst>
                      </a:pPr>
                      <a:r>
                        <a:rPr lang="en-US" sz="1000" dirty="0"/>
                        <a:t>Agro bags</a:t>
                      </a:r>
                    </a:p>
                    <a:p>
                      <a:pPr marL="342900" marR="0" lvl="0" indent="-342900">
                        <a:lnSpc>
                          <a:spcPct val="115000"/>
                        </a:lnSpc>
                        <a:spcBef>
                          <a:spcPts val="0"/>
                        </a:spcBef>
                        <a:spcAft>
                          <a:spcPts val="1000"/>
                        </a:spcAft>
                        <a:buFont typeface="Arial"/>
                        <a:buChar char="•"/>
                        <a:tabLst>
                          <a:tab pos="457200" algn="l"/>
                        </a:tabLst>
                      </a:pPr>
                      <a:r>
                        <a:rPr lang="en-US" sz="1000" dirty="0"/>
                        <a:t>Agro Protective Garments</a:t>
                      </a:r>
                    </a:p>
                    <a:p>
                      <a:pPr marL="342900" marR="0" lvl="0" indent="-342900">
                        <a:lnSpc>
                          <a:spcPct val="115000"/>
                        </a:lnSpc>
                        <a:spcBef>
                          <a:spcPts val="0"/>
                        </a:spcBef>
                        <a:spcAft>
                          <a:spcPts val="1200"/>
                        </a:spcAft>
                        <a:buFont typeface="Arial"/>
                        <a:buChar char="•"/>
                        <a:tabLst>
                          <a:tab pos="457200" algn="l"/>
                        </a:tabLst>
                      </a:pPr>
                      <a:r>
                        <a:rPr lang="en-US" sz="1000" dirty="0"/>
                        <a:t>Frost protection covers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7"/>
                        <a:tabLst>
                          <a:tab pos="457200" algn="l"/>
                        </a:tabLst>
                      </a:pPr>
                      <a:r>
                        <a:rPr lang="en-US" sz="1000" dirty="0">
                          <a:solidFill>
                            <a:srgbClr val="FF0000"/>
                          </a:solidFill>
                        </a:rPr>
                        <a:t>MEDICAL TEXTILES</a:t>
                      </a:r>
                    </a:p>
                    <a:p>
                      <a:pPr marL="342900" marR="0" lvl="0" indent="-342900">
                        <a:lnSpc>
                          <a:spcPct val="115000"/>
                        </a:lnSpc>
                        <a:spcBef>
                          <a:spcPts val="0"/>
                        </a:spcBef>
                        <a:spcAft>
                          <a:spcPts val="1000"/>
                        </a:spcAft>
                        <a:buFont typeface="Arial"/>
                        <a:buChar char="•"/>
                        <a:tabLst>
                          <a:tab pos="457200" algn="l"/>
                        </a:tabLst>
                      </a:pPr>
                      <a:r>
                        <a:rPr lang="en-US" sz="1000" dirty="0"/>
                        <a:t>Artificial skin</a:t>
                      </a:r>
                    </a:p>
                    <a:p>
                      <a:pPr marL="342900" marR="0" lvl="0" indent="-342900">
                        <a:lnSpc>
                          <a:spcPct val="115000"/>
                        </a:lnSpc>
                        <a:spcBef>
                          <a:spcPts val="0"/>
                        </a:spcBef>
                        <a:spcAft>
                          <a:spcPts val="1000"/>
                        </a:spcAft>
                        <a:buFont typeface="Arial"/>
                        <a:buChar char="•"/>
                        <a:tabLst>
                          <a:tab pos="457200" algn="l"/>
                        </a:tabLst>
                      </a:pPr>
                      <a:r>
                        <a:rPr lang="en-US" sz="1000" dirty="0"/>
                        <a:t>Bandages</a:t>
                      </a:r>
                    </a:p>
                    <a:p>
                      <a:pPr marL="342900" marR="0" lvl="0" indent="-342900">
                        <a:lnSpc>
                          <a:spcPct val="115000"/>
                        </a:lnSpc>
                        <a:spcBef>
                          <a:spcPts val="0"/>
                        </a:spcBef>
                        <a:spcAft>
                          <a:spcPts val="1000"/>
                        </a:spcAft>
                        <a:buFont typeface="Arial"/>
                        <a:buChar char="•"/>
                        <a:tabLst>
                          <a:tab pos="457200" algn="l"/>
                        </a:tabLst>
                      </a:pPr>
                      <a:r>
                        <a:rPr lang="en-US" sz="1000" dirty="0"/>
                        <a:t>Caps</a:t>
                      </a:r>
                      <a:endParaRPr lang="en-US" sz="1000" dirty="0">
                        <a:latin typeface="Calibri"/>
                        <a:ea typeface="Times New Roman"/>
                        <a:cs typeface="Times New Roman"/>
                      </a:endParaRPr>
                    </a:p>
                  </a:txBody>
                  <a:tcPr marL="9527" marR="9527" marT="9527" marB="9527"/>
                </a:tc>
              </a:tr>
              <a:tr h="1158508">
                <a:tc>
                  <a:txBody>
                    <a:bodyPr/>
                    <a:lstStyle/>
                    <a:p>
                      <a:pPr marL="342900" marR="0" lvl="0" indent="-342900">
                        <a:lnSpc>
                          <a:spcPct val="115000"/>
                        </a:lnSpc>
                        <a:spcBef>
                          <a:spcPts val="0"/>
                        </a:spcBef>
                        <a:spcAft>
                          <a:spcPts val="1000"/>
                        </a:spcAft>
                        <a:buFont typeface="+mj-lt"/>
                        <a:buAutoNum type="arabicPeriod" startAt="2"/>
                        <a:tabLst>
                          <a:tab pos="457200" algn="l"/>
                        </a:tabLst>
                      </a:pPr>
                      <a:r>
                        <a:rPr lang="en-US" sz="1000" dirty="0">
                          <a:solidFill>
                            <a:srgbClr val="FF0000"/>
                          </a:solidFill>
                        </a:rPr>
                        <a:t>BUILDING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a:t>Architectural Composites</a:t>
                      </a:r>
                    </a:p>
                    <a:p>
                      <a:pPr marL="342900" marR="0" lvl="0" indent="-342900">
                        <a:lnSpc>
                          <a:spcPct val="115000"/>
                        </a:lnSpc>
                        <a:spcBef>
                          <a:spcPts val="0"/>
                        </a:spcBef>
                        <a:spcAft>
                          <a:spcPts val="1000"/>
                        </a:spcAft>
                        <a:buSzPts val="1000"/>
                        <a:buFont typeface="Symbol"/>
                        <a:buChar char=""/>
                        <a:tabLst>
                          <a:tab pos="457200" algn="l"/>
                        </a:tabLst>
                      </a:pPr>
                      <a:r>
                        <a:rPr lang="en-US" sz="1000" dirty="0"/>
                        <a:t>Awnings</a:t>
                      </a:r>
                    </a:p>
                    <a:p>
                      <a:pPr marL="342900" marR="0" lvl="0" indent="-342900">
                        <a:lnSpc>
                          <a:spcPct val="115000"/>
                        </a:lnSpc>
                        <a:spcBef>
                          <a:spcPts val="0"/>
                        </a:spcBef>
                        <a:spcAft>
                          <a:spcPts val="1200"/>
                        </a:spcAft>
                        <a:buSzPts val="1000"/>
                        <a:buFont typeface="Symbol"/>
                        <a:buChar char=""/>
                        <a:tabLst>
                          <a:tab pos="457200" algn="l"/>
                        </a:tabLst>
                      </a:pPr>
                      <a:r>
                        <a:rPr lang="en-US" sz="1000" dirty="0"/>
                        <a:t>Canopies</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8"/>
                        <a:tabLst>
                          <a:tab pos="457200" algn="l"/>
                        </a:tabLst>
                      </a:pPr>
                      <a:r>
                        <a:rPr lang="en-US" sz="1000" dirty="0">
                          <a:solidFill>
                            <a:srgbClr val="FF0000"/>
                          </a:solidFill>
                        </a:rPr>
                        <a:t>AUTOMOBILE TEXTILES</a:t>
                      </a:r>
                    </a:p>
                    <a:p>
                      <a:pPr marL="342900" marR="0" lvl="0" indent="-342900">
                        <a:lnSpc>
                          <a:spcPct val="115000"/>
                        </a:lnSpc>
                        <a:spcBef>
                          <a:spcPts val="0"/>
                        </a:spcBef>
                        <a:spcAft>
                          <a:spcPts val="1000"/>
                        </a:spcAft>
                        <a:buFont typeface="Arial"/>
                        <a:buChar char="•"/>
                        <a:tabLst>
                          <a:tab pos="457200" algn="l"/>
                        </a:tabLst>
                      </a:pPr>
                      <a:r>
                        <a:rPr lang="en-US" sz="1000" dirty="0"/>
                        <a:t>Auto hose Fabric</a:t>
                      </a:r>
                    </a:p>
                    <a:p>
                      <a:pPr marL="342900" marR="0" lvl="0" indent="-342900">
                        <a:lnSpc>
                          <a:spcPct val="115000"/>
                        </a:lnSpc>
                        <a:spcBef>
                          <a:spcPts val="0"/>
                        </a:spcBef>
                        <a:spcAft>
                          <a:spcPts val="1000"/>
                        </a:spcAft>
                        <a:buFont typeface="Arial"/>
                        <a:buChar char="•"/>
                        <a:tabLst>
                          <a:tab pos="457200" algn="l"/>
                        </a:tabLst>
                      </a:pPr>
                      <a:r>
                        <a:rPr lang="en-US" sz="1000" dirty="0"/>
                        <a:t>Boot liners</a:t>
                      </a:r>
                    </a:p>
                    <a:p>
                      <a:pPr marL="342900" marR="0" lvl="0" indent="-342900">
                        <a:lnSpc>
                          <a:spcPct val="115000"/>
                        </a:lnSpc>
                        <a:spcBef>
                          <a:spcPts val="0"/>
                        </a:spcBef>
                        <a:spcAft>
                          <a:spcPts val="1000"/>
                        </a:spcAft>
                        <a:buFont typeface="Arial"/>
                        <a:buChar char="•"/>
                        <a:tabLst>
                          <a:tab pos="457200" algn="l"/>
                        </a:tabLst>
                      </a:pPr>
                      <a:r>
                        <a:rPr lang="en-US" sz="1000" dirty="0"/>
                        <a:t>Cabin filters</a:t>
                      </a:r>
                      <a:endParaRPr lang="en-US" sz="1000" dirty="0">
                        <a:latin typeface="Calibri"/>
                        <a:ea typeface="Times New Roman"/>
                        <a:cs typeface="Times New Roman"/>
                      </a:endParaRPr>
                    </a:p>
                  </a:txBody>
                  <a:tcPr marL="9527" marR="9527" marT="9527" marB="9527"/>
                </a:tc>
              </a:tr>
              <a:tr h="1158508">
                <a:tc>
                  <a:txBody>
                    <a:bodyPr/>
                    <a:lstStyle/>
                    <a:p>
                      <a:pPr marL="342900" marR="0" lvl="0" indent="-342900">
                        <a:lnSpc>
                          <a:spcPct val="115000"/>
                        </a:lnSpc>
                        <a:spcBef>
                          <a:spcPts val="0"/>
                        </a:spcBef>
                        <a:spcAft>
                          <a:spcPts val="1000"/>
                        </a:spcAft>
                        <a:buFont typeface="+mj-lt"/>
                        <a:buAutoNum type="arabicPeriod" startAt="3"/>
                        <a:tabLst>
                          <a:tab pos="457200" algn="l"/>
                        </a:tabLst>
                      </a:pPr>
                      <a:r>
                        <a:rPr lang="en-US" sz="1000" dirty="0">
                          <a:solidFill>
                            <a:srgbClr val="FF0000"/>
                          </a:solidFill>
                        </a:rPr>
                        <a:t>CLOTHING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a:t>Clean room garments</a:t>
                      </a:r>
                    </a:p>
                    <a:p>
                      <a:pPr marL="342900" marR="0" lvl="0" indent="-342900">
                        <a:lnSpc>
                          <a:spcPct val="115000"/>
                        </a:lnSpc>
                        <a:spcBef>
                          <a:spcPts val="0"/>
                        </a:spcBef>
                        <a:spcAft>
                          <a:spcPts val="1000"/>
                        </a:spcAft>
                        <a:buSzPts val="1000"/>
                        <a:buFont typeface="Symbol"/>
                        <a:buChar char=""/>
                        <a:tabLst>
                          <a:tab pos="457200" algn="l"/>
                        </a:tabLst>
                      </a:pPr>
                      <a:r>
                        <a:rPr lang="en-US" sz="1000" dirty="0"/>
                        <a:t>Interlinings</a:t>
                      </a:r>
                    </a:p>
                    <a:p>
                      <a:pPr marL="342900" marR="0" lvl="0" indent="-342900">
                        <a:lnSpc>
                          <a:spcPct val="115000"/>
                        </a:lnSpc>
                        <a:spcBef>
                          <a:spcPts val="0"/>
                        </a:spcBef>
                        <a:spcAft>
                          <a:spcPts val="1200"/>
                        </a:spcAft>
                        <a:buSzPts val="1000"/>
                        <a:buFont typeface="Symbol"/>
                        <a:buChar char=""/>
                        <a:tabLst>
                          <a:tab pos="457200" algn="l"/>
                        </a:tabLst>
                      </a:pPr>
                      <a:r>
                        <a:rPr lang="en-US" sz="1000" dirty="0"/>
                        <a:t>Labels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9"/>
                        <a:tabLst>
                          <a:tab pos="457200" algn="l"/>
                        </a:tabLst>
                      </a:pPr>
                      <a:r>
                        <a:rPr lang="en-US" sz="1000" dirty="0">
                          <a:solidFill>
                            <a:srgbClr val="FF0000"/>
                          </a:solidFill>
                        </a:rPr>
                        <a:t>OEKO TEXTILES</a:t>
                      </a:r>
                    </a:p>
                    <a:p>
                      <a:pPr marL="342900" marR="0" lvl="0" indent="-342900">
                        <a:lnSpc>
                          <a:spcPct val="115000"/>
                        </a:lnSpc>
                        <a:spcBef>
                          <a:spcPts val="0"/>
                        </a:spcBef>
                        <a:spcAft>
                          <a:spcPts val="1000"/>
                        </a:spcAft>
                        <a:buFont typeface="Arial"/>
                        <a:buChar char="•"/>
                        <a:tabLst>
                          <a:tab pos="457200" algn="l"/>
                        </a:tabLst>
                      </a:pPr>
                      <a:r>
                        <a:rPr lang="en-US" sz="1000" dirty="0"/>
                        <a:t>Industrial Hazardous waste disposal products</a:t>
                      </a:r>
                    </a:p>
                    <a:p>
                      <a:pPr marL="342900" marR="0" lvl="0" indent="-342900">
                        <a:lnSpc>
                          <a:spcPct val="115000"/>
                        </a:lnSpc>
                        <a:spcBef>
                          <a:spcPts val="0"/>
                        </a:spcBef>
                        <a:spcAft>
                          <a:spcPts val="1000"/>
                        </a:spcAft>
                        <a:buFont typeface="Arial"/>
                        <a:buChar char="•"/>
                        <a:tabLst>
                          <a:tab pos="457200" algn="l"/>
                        </a:tabLst>
                      </a:pPr>
                      <a:r>
                        <a:rPr lang="en-US" sz="1000" dirty="0"/>
                        <a:t>Other </a:t>
                      </a:r>
                      <a:r>
                        <a:rPr lang="en-US" sz="1000" dirty="0" err="1"/>
                        <a:t>Oekotech</a:t>
                      </a:r>
                      <a:r>
                        <a:rPr lang="en-US" sz="1000" dirty="0"/>
                        <a:t> Applications</a:t>
                      </a:r>
                    </a:p>
                    <a:p>
                      <a:pPr marL="342900" marR="0" lvl="0" indent="-342900">
                        <a:lnSpc>
                          <a:spcPct val="115000"/>
                        </a:lnSpc>
                        <a:spcBef>
                          <a:spcPts val="0"/>
                        </a:spcBef>
                        <a:spcAft>
                          <a:spcPts val="1000"/>
                        </a:spcAft>
                        <a:buFont typeface="Arial"/>
                        <a:buChar char="•"/>
                        <a:tabLst>
                          <a:tab pos="457200" algn="l"/>
                        </a:tabLst>
                      </a:pPr>
                      <a:r>
                        <a:rPr lang="en-US" sz="1000" dirty="0"/>
                        <a:t>Solid waste disposal Products</a:t>
                      </a:r>
                      <a:endParaRPr lang="en-US" sz="1000" dirty="0">
                        <a:latin typeface="Calibri"/>
                        <a:ea typeface="Times New Roman"/>
                        <a:cs typeface="Times New Roman"/>
                      </a:endParaRPr>
                    </a:p>
                  </a:txBody>
                  <a:tcPr marL="9527" marR="9527" marT="9527" marB="9527"/>
                </a:tc>
              </a:tr>
              <a:tr h="1158508">
                <a:tc>
                  <a:txBody>
                    <a:bodyPr/>
                    <a:lstStyle/>
                    <a:p>
                      <a:pPr marL="342900" marR="0" lvl="0" indent="-342900">
                        <a:lnSpc>
                          <a:spcPct val="115000"/>
                        </a:lnSpc>
                        <a:spcBef>
                          <a:spcPts val="0"/>
                        </a:spcBef>
                        <a:spcAft>
                          <a:spcPts val="1000"/>
                        </a:spcAft>
                        <a:buFont typeface="+mj-lt"/>
                        <a:buAutoNum type="arabicPeriod" startAt="4"/>
                        <a:tabLst>
                          <a:tab pos="457200" algn="l"/>
                        </a:tabLst>
                      </a:pPr>
                      <a:r>
                        <a:rPr lang="en-US" sz="1000" dirty="0">
                          <a:solidFill>
                            <a:srgbClr val="FF0000"/>
                          </a:solidFill>
                        </a:rPr>
                        <a:t>GEO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err="1"/>
                        <a:t>Geomembranes</a:t>
                      </a:r>
                      <a:endParaRPr lang="en-US" sz="1000" dirty="0"/>
                    </a:p>
                    <a:p>
                      <a:pPr marL="342900" marR="0" lvl="0" indent="-342900">
                        <a:lnSpc>
                          <a:spcPct val="115000"/>
                        </a:lnSpc>
                        <a:spcBef>
                          <a:spcPts val="0"/>
                        </a:spcBef>
                        <a:spcAft>
                          <a:spcPts val="1000"/>
                        </a:spcAft>
                        <a:buSzPts val="1000"/>
                        <a:buFont typeface="Symbol"/>
                        <a:buChar char=""/>
                        <a:tabLst>
                          <a:tab pos="457200" algn="l"/>
                        </a:tabLst>
                      </a:pPr>
                      <a:r>
                        <a:rPr lang="en-US" sz="1000" dirty="0"/>
                        <a:t>Nonwoven Geotextile</a:t>
                      </a:r>
                    </a:p>
                    <a:p>
                      <a:pPr marL="342900" marR="0" lvl="0" indent="-342900">
                        <a:lnSpc>
                          <a:spcPct val="115000"/>
                        </a:lnSpc>
                        <a:spcBef>
                          <a:spcPts val="0"/>
                        </a:spcBef>
                        <a:spcAft>
                          <a:spcPts val="1200"/>
                        </a:spcAft>
                        <a:buSzPts val="1000"/>
                        <a:buFont typeface="Symbol"/>
                        <a:buChar char=""/>
                        <a:tabLst>
                          <a:tab pos="457200" algn="l"/>
                        </a:tabLst>
                      </a:pPr>
                      <a:r>
                        <a:rPr lang="en-US" sz="1000" dirty="0"/>
                        <a:t>Other </a:t>
                      </a:r>
                      <a:r>
                        <a:rPr lang="en-US" sz="1000" dirty="0" err="1"/>
                        <a:t>Geotech</a:t>
                      </a:r>
                      <a:r>
                        <a:rPr lang="en-US" sz="1000" dirty="0"/>
                        <a:t> Applications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10"/>
                        <a:tabLst>
                          <a:tab pos="457200" algn="l"/>
                        </a:tabLst>
                      </a:pPr>
                      <a:r>
                        <a:rPr lang="en-US" sz="1000" dirty="0">
                          <a:solidFill>
                            <a:srgbClr val="FF0000"/>
                          </a:solidFill>
                        </a:rPr>
                        <a:t>PACKAGING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a:t>FIBC</a:t>
                      </a:r>
                    </a:p>
                    <a:p>
                      <a:pPr marL="342900" marR="0" lvl="0" indent="-342900">
                        <a:lnSpc>
                          <a:spcPct val="115000"/>
                        </a:lnSpc>
                        <a:spcBef>
                          <a:spcPts val="0"/>
                        </a:spcBef>
                        <a:spcAft>
                          <a:spcPts val="1000"/>
                        </a:spcAft>
                        <a:buSzPts val="1000"/>
                        <a:buFont typeface="Symbol"/>
                        <a:buChar char=""/>
                        <a:tabLst>
                          <a:tab pos="457200" algn="l"/>
                        </a:tabLst>
                      </a:pPr>
                      <a:r>
                        <a:rPr lang="en-US" sz="1000" dirty="0"/>
                        <a:t>Food packaging fabric</a:t>
                      </a:r>
                    </a:p>
                    <a:p>
                      <a:pPr marL="342900" marR="0" lvl="0" indent="-342900">
                        <a:lnSpc>
                          <a:spcPct val="115000"/>
                        </a:lnSpc>
                        <a:spcBef>
                          <a:spcPts val="0"/>
                        </a:spcBef>
                        <a:spcAft>
                          <a:spcPts val="1000"/>
                        </a:spcAft>
                        <a:buSzPts val="1000"/>
                        <a:buFont typeface="Symbol"/>
                        <a:buChar char=""/>
                        <a:tabLst>
                          <a:tab pos="457200" algn="l"/>
                        </a:tabLst>
                      </a:pPr>
                      <a:r>
                        <a:rPr lang="en-US" sz="1000" dirty="0" smtClean="0"/>
                        <a:t>Other </a:t>
                      </a:r>
                      <a:r>
                        <a:rPr lang="en-US" sz="1000" dirty="0" err="1"/>
                        <a:t>Packtech</a:t>
                      </a:r>
                      <a:r>
                        <a:rPr lang="en-US" sz="1000" dirty="0"/>
                        <a:t> Applications</a:t>
                      </a:r>
                      <a:endParaRPr lang="en-US" sz="1000" dirty="0">
                        <a:latin typeface="Calibri"/>
                        <a:ea typeface="Times New Roman"/>
                        <a:cs typeface="Times New Roman"/>
                      </a:endParaRPr>
                    </a:p>
                  </a:txBody>
                  <a:tcPr marL="9527" marR="9527" marT="9527" marB="9527"/>
                </a:tc>
              </a:tr>
              <a:tr h="1158508">
                <a:tc>
                  <a:txBody>
                    <a:bodyPr/>
                    <a:lstStyle/>
                    <a:p>
                      <a:pPr marL="342900" marR="0" lvl="0" indent="-342900">
                        <a:lnSpc>
                          <a:spcPct val="115000"/>
                        </a:lnSpc>
                        <a:spcBef>
                          <a:spcPts val="0"/>
                        </a:spcBef>
                        <a:spcAft>
                          <a:spcPts val="1000"/>
                        </a:spcAft>
                        <a:buFont typeface="+mj-lt"/>
                        <a:buAutoNum type="arabicPeriod" startAt="5"/>
                        <a:tabLst>
                          <a:tab pos="457200" algn="l"/>
                        </a:tabLst>
                      </a:pPr>
                      <a:r>
                        <a:rPr lang="en-US" sz="1000" dirty="0">
                          <a:solidFill>
                            <a:srgbClr val="FF0000"/>
                          </a:solidFill>
                        </a:rPr>
                        <a:t>HOME TEXTILES</a:t>
                      </a:r>
                    </a:p>
                    <a:p>
                      <a:pPr marL="342900" marR="0" lvl="0" indent="-342900">
                        <a:lnSpc>
                          <a:spcPct val="115000"/>
                        </a:lnSpc>
                        <a:spcBef>
                          <a:spcPts val="0"/>
                        </a:spcBef>
                        <a:spcAft>
                          <a:spcPts val="1000"/>
                        </a:spcAft>
                        <a:buFont typeface="Arial"/>
                        <a:buChar char="•"/>
                        <a:tabLst>
                          <a:tab pos="457200" algn="l"/>
                        </a:tabLst>
                      </a:pPr>
                      <a:r>
                        <a:rPr lang="en-US" sz="1000" dirty="0"/>
                        <a:t>Blanket</a:t>
                      </a:r>
                    </a:p>
                    <a:p>
                      <a:pPr marL="342900" marR="0" lvl="0" indent="-342900">
                        <a:lnSpc>
                          <a:spcPct val="115000"/>
                        </a:lnSpc>
                        <a:spcBef>
                          <a:spcPts val="0"/>
                        </a:spcBef>
                        <a:spcAft>
                          <a:spcPts val="1000"/>
                        </a:spcAft>
                        <a:buFont typeface="Arial"/>
                        <a:buChar char="•"/>
                        <a:tabLst>
                          <a:tab pos="457200" algn="l"/>
                        </a:tabLst>
                      </a:pPr>
                      <a:r>
                        <a:rPr lang="en-US" sz="1000" dirty="0"/>
                        <a:t>Blinds</a:t>
                      </a:r>
                    </a:p>
                    <a:p>
                      <a:pPr marL="342900" marR="0" lvl="0" indent="-342900">
                        <a:lnSpc>
                          <a:spcPct val="115000"/>
                        </a:lnSpc>
                        <a:spcBef>
                          <a:spcPts val="0"/>
                        </a:spcBef>
                        <a:spcAft>
                          <a:spcPts val="1200"/>
                        </a:spcAft>
                        <a:buFont typeface="Arial"/>
                        <a:buChar char="•"/>
                        <a:tabLst>
                          <a:tab pos="457200" algn="l"/>
                        </a:tabLst>
                      </a:pPr>
                      <a:r>
                        <a:rPr lang="en-US" sz="1000" dirty="0"/>
                        <a:t>Composites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11"/>
                        <a:tabLst>
                          <a:tab pos="457200" algn="l"/>
                        </a:tabLst>
                      </a:pPr>
                      <a:r>
                        <a:rPr lang="en-US" sz="1000" dirty="0">
                          <a:solidFill>
                            <a:srgbClr val="FF0000"/>
                          </a:solidFill>
                        </a:rPr>
                        <a:t>PROTECTIVE TEXTILES</a:t>
                      </a:r>
                    </a:p>
                    <a:p>
                      <a:pPr marL="342900" marR="0" lvl="0" indent="-342900">
                        <a:lnSpc>
                          <a:spcPct val="115000"/>
                        </a:lnSpc>
                        <a:spcBef>
                          <a:spcPts val="0"/>
                        </a:spcBef>
                        <a:spcAft>
                          <a:spcPts val="1000"/>
                        </a:spcAft>
                        <a:buFont typeface="Arial"/>
                        <a:buChar char="•"/>
                        <a:tabLst>
                          <a:tab pos="457200" algn="l"/>
                        </a:tabLst>
                      </a:pPr>
                      <a:r>
                        <a:rPr lang="en-US" sz="1000" dirty="0"/>
                        <a:t>Chemical Protection</a:t>
                      </a:r>
                    </a:p>
                    <a:p>
                      <a:pPr marL="342900" marR="0" lvl="0" indent="-342900">
                        <a:lnSpc>
                          <a:spcPct val="115000"/>
                        </a:lnSpc>
                        <a:spcBef>
                          <a:spcPts val="0"/>
                        </a:spcBef>
                        <a:spcAft>
                          <a:spcPts val="1000"/>
                        </a:spcAft>
                        <a:buFont typeface="Arial"/>
                        <a:buChar char="•"/>
                        <a:tabLst>
                          <a:tab pos="457200" algn="l"/>
                        </a:tabLst>
                      </a:pPr>
                      <a:r>
                        <a:rPr lang="en-US" sz="1000" dirty="0"/>
                        <a:t>Dust protection fabrics</a:t>
                      </a:r>
                    </a:p>
                    <a:p>
                      <a:pPr marL="342900" marR="0" lvl="0" indent="-342900">
                        <a:lnSpc>
                          <a:spcPct val="115000"/>
                        </a:lnSpc>
                        <a:spcBef>
                          <a:spcPts val="0"/>
                        </a:spcBef>
                        <a:spcAft>
                          <a:spcPts val="1000"/>
                        </a:spcAft>
                        <a:buFont typeface="Arial"/>
                        <a:buChar char="•"/>
                        <a:tabLst>
                          <a:tab pos="457200" algn="l"/>
                        </a:tabLst>
                      </a:pPr>
                      <a:r>
                        <a:rPr lang="en-US" sz="1000" dirty="0"/>
                        <a:t>Electrical protective clothing</a:t>
                      </a:r>
                      <a:endParaRPr lang="en-US" sz="1000" dirty="0">
                        <a:latin typeface="Calibri"/>
                        <a:ea typeface="Times New Roman"/>
                        <a:cs typeface="Times New Roman"/>
                      </a:endParaRPr>
                    </a:p>
                  </a:txBody>
                  <a:tcPr marL="9527" marR="9527" marT="9527" marB="9527"/>
                </a:tc>
              </a:tr>
              <a:tr h="1158508">
                <a:tc>
                  <a:txBody>
                    <a:bodyPr/>
                    <a:lstStyle/>
                    <a:p>
                      <a:pPr marL="342900" marR="0" lvl="0" indent="-342900">
                        <a:lnSpc>
                          <a:spcPct val="115000"/>
                        </a:lnSpc>
                        <a:spcBef>
                          <a:spcPts val="0"/>
                        </a:spcBef>
                        <a:spcAft>
                          <a:spcPts val="1000"/>
                        </a:spcAft>
                        <a:buFont typeface="+mj-lt"/>
                        <a:buAutoNum type="arabicPeriod" startAt="6"/>
                        <a:tabLst>
                          <a:tab pos="457200" algn="l"/>
                        </a:tabLst>
                      </a:pPr>
                      <a:r>
                        <a:rPr lang="en-US" sz="1000" dirty="0">
                          <a:solidFill>
                            <a:srgbClr val="FF0000"/>
                          </a:solidFill>
                        </a:rPr>
                        <a:t>INDUSTRIAL TEXTILES</a:t>
                      </a:r>
                    </a:p>
                    <a:p>
                      <a:pPr marL="342900" marR="0" lvl="0" indent="-342900">
                        <a:lnSpc>
                          <a:spcPct val="115000"/>
                        </a:lnSpc>
                        <a:spcBef>
                          <a:spcPts val="0"/>
                        </a:spcBef>
                        <a:spcAft>
                          <a:spcPts val="1000"/>
                        </a:spcAft>
                        <a:buFont typeface="Arial"/>
                        <a:buChar char="•"/>
                        <a:tabLst>
                          <a:tab pos="457200" algn="l"/>
                        </a:tabLst>
                      </a:pPr>
                      <a:r>
                        <a:rPr lang="en-US" sz="1000" dirty="0"/>
                        <a:t>Abrasives Fabrics</a:t>
                      </a:r>
                    </a:p>
                    <a:p>
                      <a:pPr marL="342900" marR="0" lvl="0" indent="-342900">
                        <a:lnSpc>
                          <a:spcPct val="115000"/>
                        </a:lnSpc>
                        <a:spcBef>
                          <a:spcPts val="0"/>
                        </a:spcBef>
                        <a:spcAft>
                          <a:spcPts val="1000"/>
                        </a:spcAft>
                        <a:buFont typeface="Arial"/>
                        <a:buChar char="•"/>
                        <a:tabLst>
                          <a:tab pos="457200" algn="l"/>
                        </a:tabLst>
                      </a:pPr>
                      <a:r>
                        <a:rPr lang="en-US" sz="1000" dirty="0"/>
                        <a:t>Battery separator fabric</a:t>
                      </a:r>
                    </a:p>
                    <a:p>
                      <a:pPr marL="342900" marR="0" lvl="0" indent="-342900">
                        <a:lnSpc>
                          <a:spcPct val="115000"/>
                        </a:lnSpc>
                        <a:spcBef>
                          <a:spcPts val="0"/>
                        </a:spcBef>
                        <a:spcAft>
                          <a:spcPts val="1000"/>
                        </a:spcAft>
                        <a:buFont typeface="Arial"/>
                        <a:buChar char="•"/>
                        <a:tabLst>
                          <a:tab pos="457200" algn="l"/>
                        </a:tabLst>
                      </a:pPr>
                      <a:r>
                        <a:rPr lang="en-US" sz="1000" dirty="0"/>
                        <a:t>Cigarette filter</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12"/>
                        <a:tabLst>
                          <a:tab pos="457200" algn="l"/>
                        </a:tabLst>
                      </a:pPr>
                      <a:r>
                        <a:rPr lang="en-US" sz="1000" dirty="0">
                          <a:solidFill>
                            <a:srgbClr val="FF0000"/>
                          </a:solidFill>
                        </a:rPr>
                        <a:t>SPORTS TEXTILES</a:t>
                      </a:r>
                    </a:p>
                    <a:p>
                      <a:pPr marL="342900" marR="0" lvl="0" indent="-342900">
                        <a:lnSpc>
                          <a:spcPct val="115000"/>
                        </a:lnSpc>
                        <a:spcBef>
                          <a:spcPts val="0"/>
                        </a:spcBef>
                        <a:spcAft>
                          <a:spcPts val="1000"/>
                        </a:spcAft>
                        <a:buFont typeface="Arial"/>
                        <a:buChar char="•"/>
                        <a:tabLst>
                          <a:tab pos="457200" algn="l"/>
                        </a:tabLst>
                      </a:pPr>
                      <a:r>
                        <a:rPr lang="en-US" sz="1000" dirty="0"/>
                        <a:t>Artificial turf</a:t>
                      </a:r>
                    </a:p>
                    <a:p>
                      <a:pPr marL="342900" marR="0" lvl="0" indent="-342900">
                        <a:lnSpc>
                          <a:spcPct val="115000"/>
                        </a:lnSpc>
                        <a:spcBef>
                          <a:spcPts val="0"/>
                        </a:spcBef>
                        <a:spcAft>
                          <a:spcPts val="1000"/>
                        </a:spcAft>
                        <a:buFont typeface="Arial"/>
                        <a:buChar char="•"/>
                        <a:tabLst>
                          <a:tab pos="457200" algn="l"/>
                        </a:tabLst>
                      </a:pPr>
                      <a:r>
                        <a:rPr lang="en-US" sz="1000" dirty="0"/>
                        <a:t>Boat cover</a:t>
                      </a:r>
                      <a:endParaRPr lang="en-US" sz="1000" dirty="0">
                        <a:latin typeface="Calibri"/>
                        <a:ea typeface="Times New Roman"/>
                        <a:cs typeface="Times New Roman"/>
                      </a:endParaRPr>
                    </a:p>
                  </a:txBody>
                  <a:tcPr marL="9527" marR="9527" marT="9527" marB="9527"/>
                </a:tc>
              </a:tr>
            </a:tbl>
          </a:graphicData>
        </a:graphic>
      </p:graphicFrame>
    </p:spTree>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grpSp>
        <p:nvGrpSpPr>
          <p:cNvPr id="2" name="Group 33"/>
          <p:cNvGrpSpPr>
            <a:grpSpLocks/>
          </p:cNvGrpSpPr>
          <p:nvPr/>
        </p:nvGrpSpPr>
        <p:grpSpPr bwMode="auto">
          <a:xfrm rot="5400000">
            <a:off x="261557" y="6307518"/>
            <a:ext cx="131765" cy="54803"/>
            <a:chOff x="3424" y="1389"/>
            <a:chExt cx="182" cy="2132"/>
          </a:xfrm>
        </p:grpSpPr>
        <p:sp>
          <p:nvSpPr>
            <p:cNvPr id="3" name="Rectangle 34"/>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en-US" dirty="0"/>
            </a:p>
          </p:txBody>
        </p:sp>
        <p:sp>
          <p:nvSpPr>
            <p:cNvPr id="4" name="Rectangle 35"/>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en-US" dirty="0"/>
            </a:p>
          </p:txBody>
        </p:sp>
      </p:grpSp>
      <p:sp>
        <p:nvSpPr>
          <p:cNvPr id="6" name="Rectangle 5"/>
          <p:cNvSpPr/>
          <p:nvPr/>
        </p:nvSpPr>
        <p:spPr>
          <a:xfrm>
            <a:off x="3207936" y="379139"/>
            <a:ext cx="2906261"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32633" y="1142578"/>
            <a:ext cx="8197468" cy="1754326"/>
          </a:xfrm>
          <a:prstGeom prst="rect">
            <a:avLst/>
          </a:prstGeom>
        </p:spPr>
        <p:txBody>
          <a:bodyPr wrap="square">
            <a:spAutoFit/>
          </a:bodyPr>
          <a:lstStyle/>
          <a:p>
            <a:r>
              <a:rPr lang="en-US" dirty="0" smtClean="0">
                <a:solidFill>
                  <a:srgbClr val="000000"/>
                </a:solidFill>
              </a:rPr>
              <a:t>http://www.technicaltextile.net</a:t>
            </a:r>
            <a:endParaRPr lang="en-US" dirty="0">
              <a:solidFill>
                <a:srgbClr val="000000"/>
              </a:solidFill>
            </a:endParaRPr>
          </a:p>
          <a:p>
            <a:r>
              <a:rPr lang="en-US" dirty="0" smtClean="0"/>
              <a:t>http://www.scribd.com/doc/19791954/</a:t>
            </a:r>
          </a:p>
          <a:p>
            <a:r>
              <a:rPr lang="en-US" dirty="0" smtClean="0"/>
              <a:t>http://dc311.4shared.com/doc/Qt7sgN1P/preview.html</a:t>
            </a:r>
          </a:p>
          <a:p>
            <a:r>
              <a:rPr lang="en-US" dirty="0" smtClean="0"/>
              <a:t>http://www.inda.org/</a:t>
            </a:r>
          </a:p>
          <a:p>
            <a:r>
              <a:rPr lang="en-US" dirty="0" smtClean="0"/>
              <a:t>http://en.wikipedia.org/wiki/Nonwoven_fabric</a:t>
            </a:r>
          </a:p>
          <a:p>
            <a:endParaRPr lang="en-US" dirty="0">
              <a:solidFill>
                <a:srgbClr val="000000"/>
              </a:solidFill>
            </a:endParaRPr>
          </a:p>
        </p:txBody>
      </p:sp>
    </p:spTree>
  </p:cSld>
  <p:clrMapOvr>
    <a:masterClrMapping/>
  </p:clrMapOvr>
  <p:transition spd="slow">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3"/>
          <p:cNvGrpSpPr>
            <a:grpSpLocks/>
          </p:cNvGrpSpPr>
          <p:nvPr/>
        </p:nvGrpSpPr>
        <p:grpSpPr bwMode="auto">
          <a:xfrm>
            <a:off x="0" y="3311525"/>
            <a:ext cx="9144000" cy="1676400"/>
            <a:chOff x="0" y="2086"/>
            <a:chExt cx="5760" cy="1056"/>
          </a:xfrm>
        </p:grpSpPr>
        <p:sp>
          <p:nvSpPr>
            <p:cNvPr id="25612"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p>
          </p:txBody>
        </p:sp>
        <p:sp>
          <p:nvSpPr>
            <p:cNvPr id="25613"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p>
          </p:txBody>
        </p:sp>
      </p:grpSp>
      <p:sp>
        <p:nvSpPr>
          <p:cNvPr id="23" name="Rectangle 5"/>
          <p:cNvSpPr>
            <a:spLocks noChangeArrowheads="1"/>
          </p:cNvSpPr>
          <p:nvPr/>
        </p:nvSpPr>
        <p:spPr bwMode="gray">
          <a:xfrm>
            <a:off x="184150" y="1497013"/>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Char char="§"/>
              <a:defRPr/>
            </a:pPr>
            <a:endParaRPr lang="en-US" noProof="1">
              <a:solidFill>
                <a:schemeClr val="tx1">
                  <a:lumMod val="50000"/>
                  <a:lumOff val="50000"/>
                </a:schemeClr>
              </a:solidFill>
            </a:endParaRPr>
          </a:p>
        </p:txBody>
      </p:sp>
      <p:sp>
        <p:nvSpPr>
          <p:cNvPr id="24" name="Freihandform 2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Freihandform 25"/>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p:cNvSpPr/>
          <p:nvPr/>
        </p:nvSpPr>
        <p:spPr>
          <a:xfrm>
            <a:off x="5307198" y="2236770"/>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chemeClr val="tx1">
                    <a:lumMod val="95000"/>
                    <a:lumOff val="5000"/>
                  </a:schemeClr>
                </a:solidFill>
                <a:latin typeface="Times New Roman" pitchFamily="18" charset="0"/>
                <a:cs typeface="Times New Roman" pitchFamily="18" charset="0"/>
              </a:rPr>
              <a:t>Thank You </a:t>
            </a:r>
          </a:p>
        </p:txBody>
      </p:sp>
      <p:sp>
        <p:nvSpPr>
          <p:cNvPr id="12" name="Rectangle 95"/>
          <p:cNvSpPr txBox="1">
            <a:spLocks noChangeArrowheads="1"/>
          </p:cNvSpPr>
          <p:nvPr/>
        </p:nvSpPr>
        <p:spPr>
          <a:xfrm>
            <a:off x="300038" y="58738"/>
            <a:ext cx="8520112" cy="1000125"/>
          </a:xfrm>
          <a:prstGeom prst="rect">
            <a:avLst/>
          </a:prstGeom>
        </p:spPr>
        <p:txBody>
          <a:bodyPr lIns="0" tIns="0" rIns="0" bIns="0" anchor="ctr"/>
          <a:lstStyle/>
          <a:p>
            <a:pPr eaLnBrk="0" hangingPunct="0">
              <a:lnSpc>
                <a:spcPct val="90000"/>
              </a:lnSpc>
              <a:defRPr/>
            </a:pPr>
            <a:endParaRPr lang="en-US" sz="3000" b="1" kern="0" noProof="1">
              <a:latin typeface="+mj-lt"/>
              <a:ea typeface="+mj-ea"/>
              <a:cs typeface="+mj-cs"/>
            </a:endParaRPr>
          </a:p>
        </p:txBody>
      </p:sp>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719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a:p>
          </p:txBody>
        </p:sp>
        <p:sp>
          <p:nvSpPr>
            <p:cNvPr id="719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a:p>
          </p:txBody>
        </p:sp>
      </p:grpSp>
      <p:sp>
        <p:nvSpPr>
          <p:cNvPr id="26" name="Title 56"/>
          <p:cNvSpPr txBox="1">
            <a:spLocks/>
          </p:cNvSpPr>
          <p:nvPr/>
        </p:nvSpPr>
        <p:spPr>
          <a:xfrm>
            <a:off x="1729571" y="415855"/>
            <a:ext cx="5653869" cy="424732"/>
          </a:xfrm>
          <a:prstGeom prst="rect">
            <a:avLst/>
          </a:prstGeom>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ADVANTAGES OF NON-WOVEN</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Rectangle 2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Diagram 7"/>
          <p:cNvGraphicFramePr/>
          <p:nvPr/>
        </p:nvGraphicFramePr>
        <p:xfrm>
          <a:off x="818865" y="1214661"/>
          <a:ext cx="7492621" cy="4967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grpSp>
        <p:nvGrpSpPr>
          <p:cNvPr id="2" name="Group 33"/>
          <p:cNvGrpSpPr>
            <a:grpSpLocks/>
          </p:cNvGrpSpPr>
          <p:nvPr/>
        </p:nvGrpSpPr>
        <p:grpSpPr bwMode="auto">
          <a:xfrm rot="5400000">
            <a:off x="261557" y="6307518"/>
            <a:ext cx="131765" cy="54803"/>
            <a:chOff x="3424" y="1389"/>
            <a:chExt cx="182" cy="2132"/>
          </a:xfrm>
        </p:grpSpPr>
        <p:sp>
          <p:nvSpPr>
            <p:cNvPr id="3" name="Rectangle 34"/>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en-US" dirty="0"/>
            </a:p>
          </p:txBody>
        </p:sp>
        <p:sp>
          <p:nvSpPr>
            <p:cNvPr id="4" name="Rectangle 35"/>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en-US" dirty="0"/>
            </a:p>
          </p:txBody>
        </p:sp>
      </p:grpSp>
      <p:sp>
        <p:nvSpPr>
          <p:cNvPr id="6" name="Rectangle 5"/>
          <p:cNvSpPr/>
          <p:nvPr/>
        </p:nvSpPr>
        <p:spPr>
          <a:xfrm>
            <a:off x="2757559" y="461025"/>
            <a:ext cx="4011731"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Applications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586854" y="1337480"/>
            <a:ext cx="7861110" cy="2529923"/>
          </a:xfrm>
          <a:prstGeom prst="rect">
            <a:avLst/>
          </a:prstGeom>
        </p:spPr>
        <p:txBody>
          <a:bodyPr wrap="square">
            <a:spAutoFit/>
          </a:bodyPr>
          <a:lstStyle/>
          <a:p>
            <a:pPr>
              <a:lnSpc>
                <a:spcPct val="80000"/>
              </a:lnSpc>
              <a:buClr>
                <a:schemeClr val="accent2"/>
              </a:buClr>
              <a:buFont typeface="Wingdings" pitchFamily="2" charset="2"/>
              <a:buChar char="q"/>
            </a:pPr>
            <a:r>
              <a:rPr lang="en-US" dirty="0" smtClean="0"/>
              <a:t> Nonwoven fabrics can be engineered to give a wide variety of properties.</a:t>
            </a:r>
          </a:p>
          <a:p>
            <a:pPr>
              <a:lnSpc>
                <a:spcPct val="80000"/>
              </a:lnSpc>
              <a:buClr>
                <a:schemeClr val="accent2"/>
              </a:buClr>
            </a:pPr>
            <a:endParaRPr lang="en-US" dirty="0" smtClean="0"/>
          </a:p>
          <a:p>
            <a:pPr>
              <a:lnSpc>
                <a:spcPct val="80000"/>
              </a:lnSpc>
              <a:buClr>
                <a:schemeClr val="accent2"/>
              </a:buClr>
              <a:buFont typeface="Wingdings" pitchFamily="2" charset="2"/>
              <a:buChar char="q"/>
            </a:pPr>
            <a:r>
              <a:rPr lang="en-US" dirty="0" smtClean="0"/>
              <a:t> Nevertheless, their aesthetic properties (handle, drape, appearance) are such that they are not in direct competition with conventional fabrics in the outerwear market.</a:t>
            </a:r>
          </a:p>
          <a:p>
            <a:pPr>
              <a:lnSpc>
                <a:spcPct val="80000"/>
              </a:lnSpc>
              <a:buClr>
                <a:schemeClr val="accent2"/>
              </a:buClr>
            </a:pPr>
            <a:endParaRPr lang="en-US" dirty="0" smtClean="0"/>
          </a:p>
          <a:p>
            <a:pPr>
              <a:lnSpc>
                <a:spcPct val="80000"/>
              </a:lnSpc>
              <a:buClr>
                <a:schemeClr val="accent2"/>
              </a:buClr>
              <a:buFont typeface="Wingdings" pitchFamily="2" charset="2"/>
              <a:buChar char="q"/>
            </a:pPr>
            <a:r>
              <a:rPr lang="en-US" dirty="0" smtClean="0"/>
              <a:t> Woven and knitted fabrics will not be replaced by nonwovens in the near future.</a:t>
            </a:r>
          </a:p>
          <a:p>
            <a:pPr>
              <a:lnSpc>
                <a:spcPct val="80000"/>
              </a:lnSpc>
              <a:buClr>
                <a:schemeClr val="accent2"/>
              </a:buClr>
              <a:buFont typeface="Wingdings" pitchFamily="2" charset="2"/>
              <a:buChar char="q"/>
            </a:pPr>
            <a:endParaRPr lang="en-US" dirty="0" smtClean="0"/>
          </a:p>
          <a:p>
            <a:pPr>
              <a:lnSpc>
                <a:spcPct val="80000"/>
              </a:lnSpc>
              <a:buClr>
                <a:schemeClr val="accent2"/>
              </a:buClr>
              <a:buFont typeface="Wingdings" pitchFamily="2" charset="2"/>
              <a:buChar char="q"/>
            </a:pPr>
            <a:r>
              <a:rPr lang="en-US" dirty="0" smtClean="0"/>
              <a:t> Currently, the main areas of growth in nonwovens are in Geotextile,   medical and hospital uses, disposable products and filters.</a:t>
            </a:r>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Raw-Material Used for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86854" y="1337480"/>
            <a:ext cx="7861110" cy="3693319"/>
          </a:xfrm>
          <a:prstGeom prst="rect">
            <a:avLst/>
          </a:prstGeom>
        </p:spPr>
        <p:txBody>
          <a:bodyPr wrap="square">
            <a:spAutoFit/>
          </a:bodyPr>
          <a:lstStyle/>
          <a:p>
            <a:r>
              <a:rPr lang="en-US" dirty="0" smtClean="0">
                <a:latin typeface="Times New Roman" pitchFamily="18" charset="0"/>
                <a:cs typeface="Times New Roman" pitchFamily="18" charset="0"/>
              </a:rPr>
              <a:t>Cotton</a:t>
            </a:r>
          </a:p>
          <a:p>
            <a:r>
              <a:rPr lang="en-US" dirty="0" smtClean="0">
                <a:latin typeface="Times New Roman" pitchFamily="18" charset="0"/>
                <a:cs typeface="Times New Roman" pitchFamily="18" charset="0"/>
              </a:rPr>
              <a:t>Viscose</a:t>
            </a:r>
          </a:p>
          <a:p>
            <a:r>
              <a:rPr lang="en-US" dirty="0" smtClean="0">
                <a:latin typeface="Times New Roman" pitchFamily="18" charset="0"/>
                <a:cs typeface="Times New Roman" pitchFamily="18" charset="0"/>
              </a:rPr>
              <a:t>Polyester</a:t>
            </a:r>
          </a:p>
          <a:p>
            <a:r>
              <a:rPr lang="en-US" dirty="0" smtClean="0">
                <a:latin typeface="Times New Roman" pitchFamily="18" charset="0"/>
                <a:cs typeface="Times New Roman" pitchFamily="18" charset="0"/>
              </a:rPr>
              <a:t>Polypropylene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Polyamide</a:t>
            </a:r>
          </a:p>
          <a:p>
            <a:r>
              <a:rPr lang="en-US" dirty="0" smtClean="0">
                <a:latin typeface="Times New Roman" pitchFamily="18" charset="0"/>
                <a:cs typeface="Times New Roman" pitchFamily="18" charset="0"/>
              </a:rPr>
              <a:t>Glass </a:t>
            </a:r>
            <a:r>
              <a:rPr lang="en-US" dirty="0">
                <a:latin typeface="Times New Roman" pitchFamily="18" charset="0"/>
                <a:cs typeface="Times New Roman" pitchFamily="18" charset="0"/>
              </a:rPr>
              <a:t>fibers</a:t>
            </a:r>
          </a:p>
          <a:p>
            <a:r>
              <a:rPr lang="en-US" dirty="0">
                <a:latin typeface="Times New Roman" pitchFamily="18" charset="0"/>
                <a:cs typeface="Times New Roman" pitchFamily="18" charset="0"/>
              </a:rPr>
              <a:t>Standard synthetic fibers</a:t>
            </a:r>
          </a:p>
          <a:p>
            <a:r>
              <a:rPr lang="en-US" dirty="0" smtClean="0">
                <a:latin typeface="Times New Roman" pitchFamily="18" charset="0"/>
                <a:cs typeface="Times New Roman" pitchFamily="18" charset="0"/>
              </a:rPr>
              <a:t>Nomex</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cellulosic fibers (viscose &amp; cotton)</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Nylon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PTFE (Teflon),microfibers</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Mineral </a:t>
            </a:r>
            <a:r>
              <a:rPr lang="en-US" dirty="0">
                <a:latin typeface="Times New Roman" pitchFamily="18" charset="0"/>
                <a:cs typeface="Times New Roman" pitchFamily="18" charset="0"/>
              </a:rPr>
              <a:t>fibers</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High </a:t>
            </a:r>
            <a:r>
              <a:rPr lang="en-US" dirty="0">
                <a:latin typeface="Times New Roman" pitchFamily="18" charset="0"/>
                <a:cs typeface="Times New Roman" pitchFamily="18" charset="0"/>
              </a:rPr>
              <a:t>tech fibers (e.g. PEEK), etc. </a:t>
            </a:r>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757559" y="461025"/>
            <a:ext cx="4011731"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Production Rate</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2" name="Group 23"/>
          <p:cNvGraphicFramePr>
            <a:graphicFrameLocks/>
          </p:cNvGraphicFramePr>
          <p:nvPr/>
        </p:nvGraphicFramePr>
        <p:xfrm>
          <a:off x="808629" y="1828800"/>
          <a:ext cx="7696200" cy="3688080"/>
        </p:xfrm>
        <a:graphic>
          <a:graphicData uri="http://schemas.openxmlformats.org/drawingml/2006/table">
            <a:tbl>
              <a:tblPr/>
              <a:tblGrid>
                <a:gridCol w="3848100"/>
                <a:gridCol w="38481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Fabric production 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C0C0C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Rate of fabric production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C0C0C0">
                            <a:gamma/>
                            <a:shade val="46275"/>
                            <a:invGamma/>
                          </a:srgbClr>
                        </a:gs>
                      </a:gsLst>
                      <a:lin ang="5400000" scaled="1"/>
                    </a:gra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smtClean="0">
                          <a:ln>
                            <a:noFill/>
                          </a:ln>
                          <a:solidFill>
                            <a:schemeClr val="tx1"/>
                          </a:solidFill>
                          <a:effectLst/>
                          <a:latin typeface="+mn-lt"/>
                          <a:ea typeface="+mn-ea"/>
                          <a:cs typeface="+mn-cs"/>
                        </a:rPr>
                        <a:t>Weaving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1 metre/minute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Knitting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2 metre/minute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Nonwoven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100 metre/minute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504967" y="461025"/>
            <a:ext cx="8175009" cy="83099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Comparison between different rates of production in the manufacture of textiles &amp; similar materials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ttp://www.technicaltextile.net/images/nonwoven/1.png"/>
          <p:cNvPicPr/>
          <p:nvPr/>
        </p:nvPicPr>
        <p:blipFill>
          <a:blip r:embed="rId3"/>
          <a:srcRect/>
          <a:stretch>
            <a:fillRect/>
          </a:stretch>
        </p:blipFill>
        <p:spPr bwMode="auto">
          <a:xfrm>
            <a:off x="259307" y="1514901"/>
            <a:ext cx="8666329" cy="4804011"/>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3249</TotalTime>
  <Words>2173</Words>
  <Application>Microsoft Office PowerPoint</Application>
  <PresentationFormat>On-screen Show (4:3)</PresentationFormat>
  <Paragraphs>497</Paragraphs>
  <Slides>49</Slides>
  <Notes>11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Standarddesign</vt:lpstr>
      <vt:lpstr>1_Standarddesign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Hydro entanglement</vt:lpstr>
      <vt:lpstr>Slide 42</vt:lpstr>
      <vt:lpstr>ADVANTAGES OF NON-WOVEN FABRICS</vt:lpstr>
      <vt:lpstr>Slide 44</vt:lpstr>
      <vt:lpstr>Slide 45</vt:lpstr>
      <vt:lpstr>Slide 46</vt:lpstr>
      <vt:lpstr>Slide 47</vt:lpstr>
      <vt:lpstr>Slide 48</vt:lpstr>
      <vt:lpstr>Slide 49</vt:lpstr>
    </vt:vector>
  </TitlesOfParts>
  <Company>Inscale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Administrator</dc:creator>
  <cp:lastModifiedBy>SUDIPTO MANDAL</cp:lastModifiedBy>
  <cp:revision>608</cp:revision>
  <dcterms:created xsi:type="dcterms:W3CDTF">2008-04-16T13:39:00Z</dcterms:created>
  <dcterms:modified xsi:type="dcterms:W3CDTF">2012-05-20T10:31:54Z</dcterms:modified>
</cp:coreProperties>
</file>