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842"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D9790-1CCF-4A9B-9C65-EF5A611E1D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F03689-73A8-4B70-88A7-5988CF3ADC4A}" type="datetimeFigureOut">
              <a:rPr lang="en-US" smtClean="0"/>
              <a:pPr/>
              <a:t>1/3/2002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9CD9790-1CCF-4A9B-9C65-EF5A611E1D5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F03689-73A8-4B70-88A7-5988CF3ADC4A}" type="datetimeFigureOut">
              <a:rPr lang="en-US" smtClean="0"/>
              <a:pPr/>
              <a:t>1/3/2002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CD9790-1CCF-4A9B-9C65-EF5A611E1D5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Protech textile.								</a:t>
            </a:r>
            <a:endParaRPr lang="en-US" sz="6000" dirty="0"/>
          </a:p>
        </p:txBody>
      </p:sp>
      <p:sp>
        <p:nvSpPr>
          <p:cNvPr id="3" name="Subtitle 2"/>
          <p:cNvSpPr>
            <a:spLocks noGrp="1"/>
          </p:cNvSpPr>
          <p:nvPr>
            <p:ph type="subTitle" idx="1"/>
          </p:nvPr>
        </p:nvSpPr>
        <p:spPr>
          <a:xfrm>
            <a:off x="722376" y="3505200"/>
            <a:ext cx="7772400" cy="2057400"/>
          </a:xfrm>
        </p:spPr>
        <p:txBody>
          <a:bodyPr>
            <a:noAutofit/>
          </a:bodyPr>
          <a:lstStyle/>
          <a:p>
            <a:r>
              <a:rPr lang="en-US" sz="2400" b="1" dirty="0" smtClean="0">
                <a:solidFill>
                  <a:schemeClr val="tx1"/>
                </a:solidFill>
                <a:latin typeface="Arial Black" pitchFamily="34" charset="0"/>
                <a:cs typeface="Times New Roman" pitchFamily="18" charset="0"/>
              </a:rPr>
              <a:t>Presented by:</a:t>
            </a:r>
          </a:p>
          <a:p>
            <a:pPr>
              <a:lnSpc>
                <a:spcPct val="170000"/>
              </a:lnSpc>
            </a:pPr>
            <a:r>
              <a:rPr lang="en-US" sz="2400" b="1" dirty="0" smtClean="0">
                <a:solidFill>
                  <a:schemeClr val="tx1"/>
                </a:solidFill>
                <a:latin typeface="Arial Black" pitchFamily="34" charset="0"/>
                <a:cs typeface="Times New Roman" pitchFamily="18" charset="0"/>
              </a:rPr>
              <a:t>084050063  Nitin S. Nikam. </a:t>
            </a:r>
          </a:p>
          <a:p>
            <a:pPr>
              <a:lnSpc>
                <a:spcPct val="170000"/>
              </a:lnSpc>
            </a:pPr>
            <a:r>
              <a:rPr lang="en-US" sz="2400" b="1" dirty="0" smtClean="0">
                <a:solidFill>
                  <a:schemeClr val="tx1"/>
                </a:solidFill>
                <a:latin typeface="Arial Black" pitchFamily="34" charset="0"/>
                <a:cs typeface="Times New Roman" pitchFamily="18" charset="0"/>
              </a:rPr>
              <a:t>074050030 Dattatray D. Padalkar.</a:t>
            </a:r>
          </a:p>
          <a:p>
            <a:pPr>
              <a:lnSpc>
                <a:spcPct val="170000"/>
              </a:lnSpc>
            </a:pPr>
            <a:r>
              <a:rPr lang="en-US" sz="2400" b="1" dirty="0" smtClean="0">
                <a:solidFill>
                  <a:schemeClr val="tx1"/>
                </a:solidFill>
                <a:latin typeface="Arial Black" pitchFamily="34" charset="0"/>
                <a:cs typeface="Times New Roman" pitchFamily="18" charset="0"/>
              </a:rPr>
              <a:t>074050013 Chirag v. Dhanmeher</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696200" cy="317009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Raw materials</a:t>
            </a:r>
            <a:r>
              <a:rPr lang="en-US" sz="2800" dirty="0" smtClean="0">
                <a:latin typeface="Times New Roman" pitchFamily="18" charset="0"/>
                <a:cs typeface="Times New Roman" pitchFamily="18" charset="0"/>
              </a:rPr>
              <a:t>:-</a:t>
            </a:r>
          </a:p>
          <a:p>
            <a:pPr>
              <a:buFont typeface="Wingdings" pitchFamily="2" charset="2"/>
              <a:buChar char="Ø"/>
            </a:pPr>
            <a:r>
              <a:rPr lang="en-US" sz="2400" dirty="0" smtClean="0">
                <a:latin typeface="Times New Roman" pitchFamily="18" charset="0"/>
                <a:cs typeface="Times New Roman" pitchFamily="18" charset="0"/>
              </a:rPr>
              <a:t>The fabric used for high visibility is generally 120gsm fluorescent polyester tricot fabric material with reflective micro prison sheeting.</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the reflective tapes are typically 5cm in width, </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each piece of vest is require 1.2 to 1.5 sq.mtr of fabric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2049" name="Picture 1" descr="C:\Users\Sachin\Desktop\imagesCA6WF5LH.jpg"/>
          <p:cNvPicPr>
            <a:picLocks noChangeAspect="1" noChangeArrowheads="1"/>
          </p:cNvPicPr>
          <p:nvPr/>
        </p:nvPicPr>
        <p:blipFill>
          <a:blip r:embed="rId2"/>
          <a:srcRect/>
          <a:stretch>
            <a:fillRect/>
          </a:stretch>
        </p:blipFill>
        <p:spPr bwMode="auto">
          <a:xfrm>
            <a:off x="5791200" y="3048000"/>
            <a:ext cx="2590800" cy="28479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629400" cy="6063198"/>
          </a:xfrm>
          <a:prstGeom prst="rect">
            <a:avLst/>
          </a:prstGeom>
          <a:noFill/>
        </p:spPr>
        <p:txBody>
          <a:bodyPr wrap="square" rtlCol="0">
            <a:spAutoFit/>
          </a:bodyPr>
          <a:lstStyle/>
          <a:p>
            <a:r>
              <a:rPr lang="en-US" sz="2800" b="1" dirty="0" smtClean="0">
                <a:solidFill>
                  <a:schemeClr val="accent1"/>
                </a:solidFill>
                <a:latin typeface="Times New Roman" pitchFamily="18" charset="0"/>
                <a:cs typeface="Times New Roman" pitchFamily="18" charset="0"/>
              </a:rPr>
              <a:t>High altitude clothing:</a:t>
            </a:r>
          </a:p>
          <a:p>
            <a:pPr>
              <a:buFont typeface="Wingdings" pitchFamily="2" charset="2"/>
              <a:buChar char="Ø"/>
            </a:pPr>
            <a:r>
              <a:rPr lang="en-US" sz="2400" dirty="0" smtClean="0">
                <a:latin typeface="Times New Roman" pitchFamily="18" charset="0"/>
                <a:cs typeface="Times New Roman" pitchFamily="18" charset="0"/>
              </a:rPr>
              <a:t>It is used for protection against the extreme weather condition like low temperature, high velocity winds and snow falls.</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characteristics of high altitude clothing:</a:t>
            </a:r>
          </a:p>
          <a:p>
            <a:pPr>
              <a:buFont typeface="Arial" pitchFamily="34" charset="0"/>
              <a:buChar char="•"/>
            </a:pPr>
            <a:r>
              <a:rPr lang="en-US" sz="2400" dirty="0" smtClean="0">
                <a:latin typeface="Times New Roman" pitchFamily="18" charset="0"/>
                <a:cs typeface="Times New Roman" pitchFamily="18" charset="0"/>
              </a:rPr>
              <a:t>     Hydrophilic.</a:t>
            </a:r>
          </a:p>
          <a:p>
            <a:pPr>
              <a:buFont typeface="Arial" pitchFamily="34" charset="0"/>
              <a:buChar char="•"/>
            </a:pPr>
            <a:r>
              <a:rPr lang="en-US" sz="2400" dirty="0" smtClean="0">
                <a:latin typeface="Times New Roman" pitchFamily="18" charset="0"/>
                <a:cs typeface="Times New Roman" pitchFamily="18" charset="0"/>
              </a:rPr>
              <a:t>     Breathable.</a:t>
            </a:r>
          </a:p>
          <a:p>
            <a:pPr>
              <a:buFont typeface="Arial" pitchFamily="34" charset="0"/>
              <a:buChar char="•"/>
            </a:pPr>
            <a:r>
              <a:rPr lang="en-US" sz="2400" dirty="0" smtClean="0">
                <a:latin typeface="Times New Roman" pitchFamily="18" charset="0"/>
                <a:cs typeface="Times New Roman" pitchFamily="18" charset="0"/>
              </a:rPr>
              <a:t>     Abrasion resistance.</a:t>
            </a:r>
          </a:p>
          <a:p>
            <a:pPr>
              <a:buFont typeface="Arial" pitchFamily="34" charset="0"/>
              <a:buChar char="•"/>
            </a:pPr>
            <a:r>
              <a:rPr lang="en-US" sz="2400" dirty="0" smtClean="0">
                <a:latin typeface="Times New Roman" pitchFamily="18" charset="0"/>
                <a:cs typeface="Times New Roman" pitchFamily="18" charset="0"/>
              </a:rPr>
              <a:t>     Maintain high integrity.</a:t>
            </a:r>
          </a:p>
          <a:p>
            <a:pPr>
              <a:buFont typeface="Arial" pitchFamily="34" charset="0"/>
              <a:buChar char="•"/>
            </a:pPr>
            <a:r>
              <a:rPr lang="en-US" sz="2400" dirty="0" smtClean="0">
                <a:latin typeface="Times New Roman" pitchFamily="18" charset="0"/>
                <a:cs typeface="Times New Roman" pitchFamily="18" charset="0"/>
              </a:rPr>
              <a:t>     Resistance to wear and tear.</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total wt. of clothing is 9 to 10 kg.</a:t>
            </a:r>
          </a:p>
          <a:p>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23554" name="Picture 2" descr="C:\Users\Sachin\Desktop\untitled.bmp"/>
          <p:cNvPicPr>
            <a:picLocks noChangeAspect="1" noChangeArrowheads="1"/>
          </p:cNvPicPr>
          <p:nvPr/>
        </p:nvPicPr>
        <p:blipFill>
          <a:blip r:embed="rId2"/>
          <a:srcRect/>
          <a:stretch>
            <a:fillRect/>
          </a:stretch>
        </p:blipFill>
        <p:spPr bwMode="auto">
          <a:xfrm>
            <a:off x="6629400" y="381000"/>
            <a:ext cx="2114550" cy="2976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5" name="Picture 3" descr="C:\Users\Sachin\Desktop\untitled.bmp"/>
          <p:cNvPicPr>
            <a:picLocks noChangeAspect="1" noChangeArrowheads="1"/>
          </p:cNvPicPr>
          <p:nvPr/>
        </p:nvPicPr>
        <p:blipFill>
          <a:blip r:embed="rId3"/>
          <a:srcRect/>
          <a:stretch>
            <a:fillRect/>
          </a:stretch>
        </p:blipFill>
        <p:spPr bwMode="auto">
          <a:xfrm>
            <a:off x="5410200" y="3657600"/>
            <a:ext cx="32385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534400" cy="4585871"/>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Raw</a:t>
            </a:r>
            <a:r>
              <a:rPr lang="en-US" sz="24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material</a:t>
            </a:r>
            <a:r>
              <a:rPr lang="en-US" sz="2400" b="1" dirty="0" smtClean="0">
                <a:latin typeface="Times New Roman" pitchFamily="18" charset="0"/>
                <a:cs typeface="Times New Roman" pitchFamily="18" charset="0"/>
              </a:rPr>
              <a:t>:</a:t>
            </a:r>
          </a:p>
          <a:p>
            <a:pPr>
              <a:buFont typeface="Wingdings" pitchFamily="2" charset="2"/>
              <a:buChar char="Ø"/>
            </a:pPr>
            <a:r>
              <a:rPr lang="en-US" sz="2400" b="1" dirty="0" smtClean="0">
                <a:latin typeface="Times New Roman" pitchFamily="18" charset="0"/>
                <a:cs typeface="Times New Roman" pitchFamily="18" charset="0"/>
              </a:rPr>
              <a:t> PTFE</a:t>
            </a:r>
          </a:p>
          <a:p>
            <a:pPr>
              <a:buFont typeface="Wingdings" pitchFamily="2" charset="2"/>
              <a:buChar char="Ø"/>
            </a:pPr>
            <a:r>
              <a:rPr lang="en-US" sz="2400" b="1" dirty="0" smtClean="0">
                <a:latin typeface="Times New Roman" pitchFamily="18" charset="0"/>
                <a:cs typeface="Times New Roman" pitchFamily="18" charset="0"/>
              </a:rPr>
              <a:t> NYLON</a:t>
            </a:r>
          </a:p>
          <a:p>
            <a:r>
              <a:rPr lang="en-US" sz="2400" dirty="0" smtClean="0">
                <a:latin typeface="Times New Roman" pitchFamily="18" charset="0"/>
                <a:cs typeface="Times New Roman" pitchFamily="18" charset="0"/>
              </a:rPr>
              <a:t>      The garment is made up of three layers fabric is having PTFE is sandwiched between the two layers of nylon fabric</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Technology :</a:t>
            </a:r>
          </a:p>
          <a:p>
            <a:r>
              <a:rPr lang="en-US" sz="2400" b="1" dirty="0" smtClean="0">
                <a:latin typeface="Times New Roman" pitchFamily="18" charset="0"/>
                <a:cs typeface="Times New Roman" pitchFamily="18" charset="0"/>
              </a:rPr>
              <a:t>Weaving </a:t>
            </a:r>
          </a:p>
          <a:p>
            <a:r>
              <a:rPr lang="en-US" sz="2400" b="1" dirty="0" smtClean="0">
                <a:latin typeface="Times New Roman" pitchFamily="18" charset="0"/>
                <a:cs typeface="Times New Roman" pitchFamily="18" charset="0"/>
              </a:rPr>
              <a:t>Knitting.</a:t>
            </a: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295400"/>
          </a:xfrm>
        </p:spPr>
        <p:txBody>
          <a:bodyPr>
            <a:normAutofit fontScale="90000"/>
          </a:bodyPr>
          <a:lstStyle/>
          <a:p>
            <a:r>
              <a:rPr lang="en-US" dirty="0" smtClean="0"/>
              <a:t>Waterproof breathable fabric </a:t>
            </a:r>
            <a:endParaRPr lang="en-US" dirty="0"/>
          </a:p>
        </p:txBody>
      </p:sp>
      <p:sp>
        <p:nvSpPr>
          <p:cNvPr id="3" name="Subtitle 2"/>
          <p:cNvSpPr>
            <a:spLocks noGrp="1"/>
          </p:cNvSpPr>
          <p:nvPr>
            <p:ph type="subTitle" idx="1"/>
          </p:nvPr>
        </p:nvSpPr>
        <p:spPr>
          <a:xfrm>
            <a:off x="2057400" y="3276600"/>
            <a:ext cx="6019800" cy="1752600"/>
          </a:xfrm>
        </p:spPr>
        <p:txBody>
          <a:bodyPr/>
          <a:lstStyle/>
          <a:p>
            <a:endParaRPr lang="en-US" dirty="0"/>
          </a:p>
        </p:txBody>
      </p:sp>
      <p:pic>
        <p:nvPicPr>
          <p:cNvPr id="4" name="Picture 2" descr="C:\Documents and Settings\Guest\My Documents\My Pictures\Water_repellent_shell_layer_jacket.jpg"/>
          <p:cNvPicPr>
            <a:picLocks noChangeAspect="1" noChangeArrowheads="1"/>
          </p:cNvPicPr>
          <p:nvPr/>
        </p:nvPicPr>
        <p:blipFill>
          <a:blip r:embed="rId2"/>
          <a:srcRect/>
          <a:stretch>
            <a:fillRect/>
          </a:stretch>
        </p:blipFill>
        <p:spPr bwMode="auto">
          <a:xfrm>
            <a:off x="1981200" y="2362200"/>
            <a:ext cx="6172200" cy="4267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p:cNvSpPr>
            <a:spLocks noGrp="1" noChangeArrowheads="1"/>
          </p:cNvSpPr>
          <p:nvPr>
            <p:ph type="title"/>
          </p:nvPr>
        </p:nvSpPr>
        <p:spPr>
          <a:xfrm>
            <a:off x="533400" y="228600"/>
            <a:ext cx="8183880" cy="1051560"/>
          </a:xfrm>
        </p:spPr>
        <p:txBody>
          <a:bodyPr/>
          <a:lstStyle/>
          <a:p>
            <a:pPr>
              <a:defRPr/>
            </a:pPr>
            <a:r>
              <a:rPr lang="en-US" sz="4000" dirty="0" smtClean="0"/>
              <a:t>Perspiration activities</a:t>
            </a:r>
          </a:p>
        </p:txBody>
      </p:sp>
      <p:sp>
        <p:nvSpPr>
          <p:cNvPr id="126983" name="Rectangle 7"/>
          <p:cNvSpPr>
            <a:spLocks noGrp="1" noChangeArrowheads="1"/>
          </p:cNvSpPr>
          <p:nvPr>
            <p:ph idx="1"/>
          </p:nvPr>
        </p:nvSpPr>
        <p:spPr>
          <a:xfrm>
            <a:off x="381000" y="1295400"/>
            <a:ext cx="8459446" cy="4724400"/>
          </a:xfrm>
        </p:spPr>
        <p:txBody>
          <a:bodyPr>
            <a:normAutofit/>
          </a:bodyPr>
          <a:lstStyle/>
          <a:p>
            <a:pPr>
              <a:buNone/>
              <a:defRPr/>
            </a:pPr>
            <a:endParaRPr lang="en-US" sz="2800" dirty="0" smtClean="0"/>
          </a:p>
          <a:p>
            <a:pPr>
              <a:defRPr/>
            </a:pPr>
            <a:r>
              <a:rPr lang="en-US" sz="2800" dirty="0" smtClean="0"/>
              <a:t>clothing has to permit the passage of water  </a:t>
            </a:r>
            <a:r>
              <a:rPr lang="en-US" sz="2800" dirty="0" err="1" smtClean="0"/>
              <a:t>vapour</a:t>
            </a:r>
            <a:r>
              <a:rPr lang="en-US" sz="2800" dirty="0" smtClean="0"/>
              <a:t> </a:t>
            </a:r>
          </a:p>
          <a:p>
            <a:pPr>
              <a:defRPr/>
            </a:pPr>
            <a:r>
              <a:rPr lang="en-US" sz="2800" dirty="0" smtClean="0"/>
              <a:t>breathability.</a:t>
            </a:r>
          </a:p>
          <a:p>
            <a:pPr>
              <a:defRPr/>
            </a:pPr>
            <a:r>
              <a:rPr lang="en-US" sz="2800" dirty="0" smtClean="0"/>
              <a:t>It  prevent the penetration of liquid water </a:t>
            </a:r>
          </a:p>
          <a:p>
            <a:pPr>
              <a:defRPr/>
            </a:pPr>
            <a:r>
              <a:rPr lang="en-US" sz="2800" dirty="0" smtClean="0"/>
              <a:t>permits the penetration of water vapour (gas) </a:t>
            </a:r>
          </a:p>
          <a:p>
            <a:pPr>
              <a:defRPr/>
            </a:pPr>
            <a:endParaRPr lang="en-US"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533400"/>
            <a:ext cx="8183880" cy="1051560"/>
          </a:xfrm>
        </p:spPr>
        <p:txBody>
          <a:bodyPr>
            <a:normAutofit fontScale="90000"/>
          </a:bodyPr>
          <a:lstStyle/>
          <a:p>
            <a:pPr>
              <a:defRPr/>
            </a:pPr>
            <a:r>
              <a:rPr lang="en-US" sz="4000" dirty="0" smtClean="0"/>
              <a:t>How to make a waterproof and breathable fabric</a:t>
            </a:r>
          </a:p>
        </p:txBody>
      </p:sp>
      <p:sp>
        <p:nvSpPr>
          <p:cNvPr id="184323" name="Rectangle 3"/>
          <p:cNvSpPr>
            <a:spLocks noGrp="1" noChangeArrowheads="1"/>
          </p:cNvSpPr>
          <p:nvPr>
            <p:ph idx="1"/>
          </p:nvPr>
        </p:nvSpPr>
        <p:spPr>
          <a:xfrm>
            <a:off x="457200" y="2057400"/>
            <a:ext cx="8183880" cy="4187952"/>
          </a:xfrm>
        </p:spPr>
        <p:txBody>
          <a:bodyPr/>
          <a:lstStyle/>
          <a:p>
            <a:pPr>
              <a:defRPr/>
            </a:pPr>
            <a:r>
              <a:rPr lang="en-US" sz="2800" dirty="0" smtClean="0"/>
              <a:t> prevent water molecule (liquid)  and allow water vapour (gas) </a:t>
            </a:r>
          </a:p>
          <a:p>
            <a:pPr>
              <a:defRPr/>
            </a:pPr>
            <a:r>
              <a:rPr lang="en-US" sz="2800" dirty="0" smtClean="0"/>
              <a:t>The size of water droplet</a:t>
            </a:r>
            <a:r>
              <a:rPr lang="en-US" sz="2800" dirty="0" smtClean="0">
                <a:cs typeface="Times New Roman" pitchFamily="18" charset="0"/>
              </a:rPr>
              <a:t> and the water vapour (gas)  and we need to make a fabric with porous space around 10 </a:t>
            </a:r>
            <a:r>
              <a:rPr lang="el-GR" sz="2800" dirty="0" smtClean="0">
                <a:cs typeface="Times New Roman" pitchFamily="18" charset="0"/>
              </a:rPr>
              <a:t>μ</a:t>
            </a:r>
            <a:r>
              <a:rPr lang="en-US" sz="2800" dirty="0" smtClean="0">
                <a:cs typeface="Times New Roman" pitchFamily="18" charset="0"/>
              </a:rPr>
              <a:t>m.</a:t>
            </a:r>
          </a:p>
          <a:p>
            <a:pPr>
              <a:defRPr/>
            </a:pPr>
            <a:r>
              <a:rPr lang="en-US" sz="2800" dirty="0" smtClean="0">
                <a:cs typeface="Times New Roman" pitchFamily="18" charset="0"/>
              </a:rPr>
              <a:t>In this way, it allows water vapour to pass through (from skin to fabric) and prevent water droplet to penetrate (from outside to fabric).</a:t>
            </a:r>
            <a:endParaRPr lang="el-GR" sz="2800" dirty="0" smtClean="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183880" cy="676656"/>
          </a:xfrm>
        </p:spPr>
        <p:txBody>
          <a:bodyPr>
            <a:normAutofit fontScale="90000"/>
          </a:bodyPr>
          <a:lstStyle/>
          <a:p>
            <a:r>
              <a:rPr lang="en-US" dirty="0" smtClean="0"/>
              <a:t>T</a:t>
            </a:r>
            <a:r>
              <a:rPr smtClean="0"/>
              <a:t>ypes of waterproof breathable fabrics</a:t>
            </a:r>
            <a:endParaRPr lang="en-US" dirty="0"/>
          </a:p>
        </p:txBody>
      </p:sp>
      <p:sp>
        <p:nvSpPr>
          <p:cNvPr id="3" name="Text Placeholder 2"/>
          <p:cNvSpPr>
            <a:spLocks noGrp="1"/>
          </p:cNvSpPr>
          <p:nvPr>
            <p:ph type="body" idx="1"/>
          </p:nvPr>
        </p:nvSpPr>
        <p:spPr>
          <a:xfrm>
            <a:off x="530352" y="3124200"/>
            <a:ext cx="7772400" cy="1981200"/>
          </a:xfrm>
        </p:spPr>
        <p:txBody>
          <a:bodyPr>
            <a:normAutofit/>
          </a:bodyPr>
          <a:lstStyle/>
          <a:p>
            <a:pPr marL="457200" indent="-457200">
              <a:buFont typeface="+mj-lt"/>
              <a:buAutoNum type="arabicPeriod"/>
            </a:pPr>
            <a:r>
              <a:rPr lang="en-US" sz="3200" dirty="0" smtClean="0"/>
              <a:t>Densely woven fabric</a:t>
            </a:r>
          </a:p>
          <a:p>
            <a:pPr marL="457200" indent="-457200">
              <a:buFont typeface="+mj-lt"/>
              <a:buAutoNum type="arabicPeriod"/>
            </a:pPr>
            <a:r>
              <a:rPr lang="en-US" sz="3200" dirty="0" smtClean="0"/>
              <a:t>Membrances</a:t>
            </a:r>
          </a:p>
          <a:p>
            <a:pPr marL="457200" indent="-457200">
              <a:buFont typeface="+mj-lt"/>
              <a:buAutoNum type="arabicPeriod"/>
            </a:pPr>
            <a:r>
              <a:rPr lang="en-US" sz="3200" dirty="0" smtClean="0"/>
              <a:t>coatings</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457200"/>
            <a:ext cx="8183880" cy="1051560"/>
          </a:xfrm>
        </p:spPr>
        <p:txBody>
          <a:bodyPr/>
          <a:lstStyle/>
          <a:p>
            <a:pPr>
              <a:defRPr/>
            </a:pPr>
            <a:r>
              <a:rPr lang="en-US" sz="4000" dirty="0" smtClean="0"/>
              <a:t>Densely woven fabrics</a:t>
            </a:r>
          </a:p>
        </p:txBody>
      </p:sp>
      <p:sp>
        <p:nvSpPr>
          <p:cNvPr id="137219" name="Rectangle 3"/>
          <p:cNvSpPr>
            <a:spLocks noGrp="1" noChangeArrowheads="1"/>
          </p:cNvSpPr>
          <p:nvPr>
            <p:ph idx="1"/>
          </p:nvPr>
        </p:nvSpPr>
        <p:spPr>
          <a:xfrm>
            <a:off x="702145" y="1524000"/>
            <a:ext cx="8021155" cy="4953000"/>
          </a:xfrm>
        </p:spPr>
        <p:txBody>
          <a:bodyPr>
            <a:normAutofit/>
          </a:bodyPr>
          <a:lstStyle/>
          <a:p>
            <a:pPr>
              <a:lnSpc>
                <a:spcPct val="90000"/>
              </a:lnSpc>
              <a:defRPr/>
            </a:pPr>
            <a:r>
              <a:rPr lang="en-US" sz="2800" dirty="0" smtClean="0"/>
              <a:t>first effective waterproof breathable fabric  was  Ventile.</a:t>
            </a:r>
          </a:p>
          <a:p>
            <a:pPr>
              <a:lnSpc>
                <a:spcPct val="90000"/>
              </a:lnSpc>
              <a:defRPr/>
            </a:pPr>
            <a:r>
              <a:rPr lang="en-US" sz="2800" dirty="0" smtClean="0"/>
              <a:t>The yarn is woven using Oxford weave</a:t>
            </a:r>
          </a:p>
          <a:p>
            <a:pPr>
              <a:lnSpc>
                <a:spcPct val="90000"/>
              </a:lnSpc>
              <a:defRPr/>
            </a:pPr>
            <a:r>
              <a:rPr lang="en-US" sz="2800" dirty="0" smtClean="0"/>
              <a:t> requiring very high pressure to cause penetration.</a:t>
            </a:r>
          </a:p>
          <a:p>
            <a:pPr>
              <a:lnSpc>
                <a:spcPct val="90000"/>
              </a:lnSpc>
              <a:defRPr/>
            </a:pPr>
            <a:r>
              <a:rPr lang="en-US" sz="2800" dirty="0" smtClean="0"/>
              <a:t> waterproof without the need for any water repellent finishing treatment.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631784" y="1143000"/>
            <a:ext cx="3853731" cy="4953000"/>
          </a:xfrm>
          <a:noFill/>
          <a:extLst>
            <a:ext uri="{909E8E84-426E-40DD-AFC4-6F175D3DCCD1}">
              <a14:hiddenFill xmlns="" xmlns:a14="http://schemas.microsoft.com/office/drawing/2010/main">
                <a:solidFill>
                  <a:srgbClr val="FFFFFF"/>
                </a:solidFill>
              </a14:hiddenFill>
            </a:ext>
          </a:extLst>
        </p:spPr>
      </p:pic>
      <p:sp>
        <p:nvSpPr>
          <p:cNvPr id="12291" name="Text Box 8"/>
          <p:cNvSpPr txBox="1">
            <a:spLocks noChangeArrowheads="1"/>
          </p:cNvSpPr>
          <p:nvPr/>
        </p:nvSpPr>
        <p:spPr bwMode="auto">
          <a:xfrm>
            <a:off x="5260952" y="1565275"/>
            <a:ext cx="32908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Ventile fabric in dry state</a:t>
            </a:r>
          </a:p>
        </p:txBody>
      </p:sp>
      <p:sp>
        <p:nvSpPr>
          <p:cNvPr id="12292" name="Text Box 10"/>
          <p:cNvSpPr txBox="1">
            <a:spLocks noChangeArrowheads="1"/>
          </p:cNvSpPr>
          <p:nvPr/>
        </p:nvSpPr>
        <p:spPr bwMode="auto">
          <a:xfrm>
            <a:off x="4642361" y="4114801"/>
            <a:ext cx="422166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Ventile fabric in wet state, closely packed by swelling of cotton fibres</a:t>
            </a:r>
          </a:p>
        </p:txBody>
      </p:sp>
    </p:spTree>
    <p:extLst>
      <p:ext uri="{BB962C8B-B14F-4D97-AF65-F5344CB8AC3E}">
        <p14:creationId xmlns="" xmlns:p14="http://schemas.microsoft.com/office/powerpoint/2010/main" val="331689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0" name="Rectangle 6"/>
          <p:cNvSpPr>
            <a:spLocks noGrp="1" noChangeArrowheads="1"/>
          </p:cNvSpPr>
          <p:nvPr>
            <p:ph type="title"/>
          </p:nvPr>
        </p:nvSpPr>
        <p:spPr>
          <a:xfrm>
            <a:off x="502920" y="457200"/>
            <a:ext cx="8183880" cy="1143000"/>
          </a:xfrm>
        </p:spPr>
        <p:txBody>
          <a:bodyPr>
            <a:normAutofit/>
          </a:bodyPr>
          <a:lstStyle/>
          <a:p>
            <a:pPr>
              <a:defRPr/>
            </a:pPr>
            <a:r>
              <a:rPr lang="en-US" dirty="0" smtClean="0"/>
              <a:t>Highly dense woven plain fabric</a:t>
            </a:r>
          </a:p>
        </p:txBody>
      </p:sp>
      <p:pic>
        <p:nvPicPr>
          <p:cNvPr id="11267" name="Picture 9"/>
          <p:cNvPicPr>
            <a:picLocks noGrp="1" noChangeAspect="1" noChangeArrowheads="1"/>
          </p:cNvPicPr>
          <p:nvPr>
            <p:ph idx="1"/>
          </p:nvPr>
        </p:nvPicPr>
        <p:blipFill>
          <a:blip r:embed="rId2"/>
          <a:stretch>
            <a:fillRect/>
          </a:stretch>
        </p:blipFill>
        <p:spPr>
          <a:xfrm>
            <a:off x="1936044" y="2030148"/>
            <a:ext cx="5271911" cy="4199467"/>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839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Protech textile:						              </a:t>
            </a:r>
            <a:r>
              <a:rPr lang="en-US" sz="2400" b="1" dirty="0" smtClean="0">
                <a:latin typeface="Times New Roman" pitchFamily="18" charset="0"/>
                <a:cs typeface="Times New Roman" pitchFamily="18" charset="0"/>
              </a:rPr>
              <a:t>what is protech textile?</a:t>
            </a:r>
            <a:r>
              <a:rPr lang="en-US" sz="2800" b="1" dirty="0" smtClean="0">
                <a:latin typeface="Times New Roman" pitchFamily="18" charset="0"/>
                <a:cs typeface="Times New Roman" pitchFamily="18" charset="0"/>
              </a:rPr>
              <a:t>						</a:t>
            </a:r>
          </a:p>
          <a:p>
            <a:r>
              <a:rPr lang="en-US" sz="28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V</a:t>
            </a:r>
            <a:r>
              <a:rPr lang="en-US" sz="2000" dirty="0" smtClean="0">
                <a:latin typeface="Times New Roman" pitchFamily="18" charset="0"/>
                <a:cs typeface="Times New Roman" pitchFamily="18" charset="0"/>
              </a:rPr>
              <a:t>ariety of protective clothing for people working in hazardous atmosphere.</a:t>
            </a:r>
            <a:r>
              <a:rPr lang="en-US" sz="16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026" name="Rectangle 2"/>
          <p:cNvSpPr>
            <a:spLocks noChangeArrowheads="1"/>
          </p:cNvSpPr>
          <p:nvPr/>
        </p:nvSpPr>
        <p:spPr bwMode="auto">
          <a:xfrm>
            <a:off x="381000" y="1835062"/>
            <a:ext cx="8382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protective fabrics </a:t>
            </a:r>
            <a:r>
              <a:rPr lang="en-US" sz="2000" b="1" dirty="0" smtClean="0">
                <a:latin typeface="Times New Roman" pitchFamily="18" charset="0"/>
                <a:ea typeface="Calibri" pitchFamily="34" charset="0"/>
                <a:cs typeface="Times New Roman" pitchFamily="18" charset="0"/>
              </a:rPr>
              <a:t>is used for  manufacturing </a:t>
            </a:r>
            <a:r>
              <a:rPr lang="en-US" sz="2000" b="1" dirty="0" err="1" smtClean="0">
                <a:latin typeface="Times New Roman" pitchFamily="18" charset="0"/>
                <a:ea typeface="Calibri" pitchFamily="34" charset="0"/>
                <a:cs typeface="Times New Roman" pitchFamily="18" charset="0"/>
              </a:rPr>
              <a:t>protech</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garments and related belongings for</a:t>
            </a:r>
            <a:r>
              <a:rPr lang="en-US" sz="2000" b="1" dirty="0" smtClean="0">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protection from:</a:t>
            </a:r>
          </a:p>
          <a:p>
            <a:pPr>
              <a:buFont typeface="Wingdings" pitchFamily="2" charset="2"/>
              <a:buChar char="v"/>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Harmful chemical environment,</a:t>
            </a:r>
          </a:p>
          <a:p>
            <a:pPr>
              <a:buFont typeface="Wingdings" pitchFamily="2" charset="2"/>
              <a:buChar char="v"/>
            </a:pPr>
            <a:r>
              <a:rPr lang="en-US" sz="2000" dirty="0" smtClean="0">
                <a:latin typeface="Times New Roman" pitchFamily="18" charset="0"/>
                <a:cs typeface="Times New Roman" pitchFamily="18" charset="0"/>
              </a:rPr>
              <a:t>  Extreme temperature environments,</a:t>
            </a:r>
          </a:p>
          <a:p>
            <a:pPr>
              <a:buFont typeface="Wingdings" pitchFamily="2" charset="2"/>
              <a:buChar char="v"/>
            </a:pPr>
            <a:r>
              <a:rPr lang="en-US" sz="2000" dirty="0" smtClean="0">
                <a:latin typeface="Times New Roman" pitchFamily="18" charset="0"/>
                <a:cs typeface="Times New Roman" pitchFamily="18" charset="0"/>
              </a:rPr>
              <a:t>  Low visibility,</a:t>
            </a:r>
          </a:p>
          <a:p>
            <a:pPr>
              <a:buFont typeface="Wingdings" pitchFamily="2" charset="2"/>
              <a:buChar char="v"/>
            </a:pPr>
            <a:r>
              <a:rPr lang="en-US" sz="2000" dirty="0" smtClean="0">
                <a:latin typeface="Times New Roman" pitchFamily="18" charset="0"/>
                <a:cs typeface="Times New Roman" pitchFamily="18" charset="0"/>
              </a:rPr>
              <a:t>  Ballistic protection, etc.</a:t>
            </a:r>
          </a:p>
          <a:p>
            <a:pPr>
              <a:buFont typeface="Wingdings" pitchFamily="2" charset="2"/>
              <a:buChar char="v"/>
            </a:pPr>
            <a:r>
              <a:rPr lang="en-US" sz="2000" dirty="0" smtClean="0">
                <a:latin typeface="Times New Roman" pitchFamily="18" charset="0"/>
                <a:cs typeface="Times New Roman" pitchFamily="18" charset="0"/>
              </a:rPr>
              <a:t>  Defense department is one of the leading consumers of protective textiles.</a:t>
            </a:r>
          </a:p>
          <a:p>
            <a:r>
              <a:rPr lang="en-US" sz="160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end use application of protective textiles in defense consist of the following:-</a:t>
            </a:r>
          </a:p>
          <a:p>
            <a:pPr>
              <a:buFont typeface="Wingdings" pitchFamily="2" charset="2"/>
              <a:buChar char="v"/>
            </a:pPr>
            <a:r>
              <a:rPr lang="en-US" dirty="0" smtClean="0">
                <a:latin typeface="Times New Roman" pitchFamily="18" charset="0"/>
                <a:cs typeface="Times New Roman" pitchFamily="18" charset="0"/>
              </a:rPr>
              <a:t>   Bullet proof jackets.</a:t>
            </a:r>
          </a:p>
          <a:p>
            <a:pPr>
              <a:buFont typeface="Wingdings" pitchFamily="2" charset="2"/>
              <a:buChar char="v"/>
            </a:pPr>
            <a:r>
              <a:rPr lang="en-US" dirty="0" smtClean="0">
                <a:latin typeface="Times New Roman" pitchFamily="18" charset="0"/>
                <a:cs typeface="Times New Roman" pitchFamily="18" charset="0"/>
              </a:rPr>
              <a:t>   NBC(Nuclear Biological and Chemical) suits.</a:t>
            </a:r>
          </a:p>
          <a:p>
            <a:pPr>
              <a:buFont typeface="Wingdings" pitchFamily="2" charset="2"/>
              <a:buChar char="v"/>
            </a:pPr>
            <a:r>
              <a:rPr lang="en-US" dirty="0" smtClean="0">
                <a:latin typeface="Times New Roman" pitchFamily="18" charset="0"/>
                <a:cs typeface="Times New Roman" pitchFamily="18" charset="0"/>
              </a:rPr>
              <a:t>   High altitude clothing</a:t>
            </a:r>
          </a:p>
          <a:p>
            <a:pPr>
              <a:buFont typeface="Wingdings" pitchFamily="2" charset="2"/>
              <a:buChar char="v"/>
            </a:pPr>
            <a:r>
              <a:rPr lang="en-US" dirty="0" smtClean="0">
                <a:latin typeface="Times New Roman" pitchFamily="18" charset="0"/>
                <a:cs typeface="Times New Roman" pitchFamily="18" charset="0"/>
              </a:rPr>
              <a:t>   Fire retardant apparel.</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02920" y="609600"/>
            <a:ext cx="8183880" cy="381000"/>
          </a:xfrm>
        </p:spPr>
        <p:txBody>
          <a:bodyPr>
            <a:normAutofit fontScale="90000"/>
          </a:bodyPr>
          <a:lstStyle/>
          <a:p>
            <a:pPr>
              <a:defRPr/>
            </a:pPr>
            <a:r>
              <a:rPr lang="en-US" sz="4000" dirty="0" smtClean="0"/>
              <a:t>Membranes</a:t>
            </a:r>
          </a:p>
        </p:txBody>
      </p:sp>
      <p:sp>
        <p:nvSpPr>
          <p:cNvPr id="147459" name="Rectangle 3"/>
          <p:cNvSpPr>
            <a:spLocks noGrp="1" noChangeArrowheads="1"/>
          </p:cNvSpPr>
          <p:nvPr>
            <p:ph idx="1"/>
          </p:nvPr>
        </p:nvSpPr>
        <p:spPr>
          <a:xfrm>
            <a:off x="502920" y="1143000"/>
            <a:ext cx="8183880" cy="3575304"/>
          </a:xfrm>
        </p:spPr>
        <p:txBody>
          <a:bodyPr>
            <a:normAutofit/>
          </a:bodyPr>
          <a:lstStyle/>
          <a:p>
            <a:pPr>
              <a:defRPr/>
            </a:pPr>
            <a:r>
              <a:rPr lang="en-US" dirty="0" smtClean="0"/>
              <a:t>Membranes are extremely thin films made from polymeric material and engineered in such a way that they have a very high resistance to liquid water penetration, yet allow the passage of water vapour.</a:t>
            </a:r>
          </a:p>
          <a:p>
            <a:pPr>
              <a:defRPr/>
            </a:pPr>
            <a:r>
              <a:rPr lang="en-US" dirty="0" smtClean="0"/>
              <a:t>A typical membranes is only 10 </a:t>
            </a:r>
            <a:r>
              <a:rPr lang="el-GR" dirty="0" smtClean="0">
                <a:cs typeface="Times New Roman" pitchFamily="18" charset="0"/>
              </a:rPr>
              <a:t>μ</a:t>
            </a:r>
            <a:r>
              <a:rPr lang="en-US" dirty="0" smtClean="0">
                <a:cs typeface="Times New Roman" pitchFamily="18" charset="0"/>
              </a:rPr>
              <a:t>m thick and is laminated to a conventional textile fabric to provide the necessary mechanical strength.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763000" cy="6858000"/>
          </a:xfrm>
        </p:spPr>
        <p:txBody>
          <a:bodyPr/>
          <a:lstStyle/>
          <a:p>
            <a:pPr algn="ctr"/>
            <a:endParaRPr lang="en-US" b="1" i="1" dirty="0" smtClean="0">
              <a:latin typeface="+mj-lt"/>
            </a:endParaRPr>
          </a:p>
          <a:p>
            <a:pPr algn="ctr"/>
            <a:r>
              <a:rPr lang="en-US" sz="2400" b="1" dirty="0" smtClean="0">
                <a:solidFill>
                  <a:schemeClr val="accent1"/>
                </a:solidFill>
                <a:latin typeface="Times New Roman" pitchFamily="18" charset="0"/>
                <a:cs typeface="Times New Roman" pitchFamily="18" charset="0"/>
              </a:rPr>
              <a:t>About fire /flame retardant apparel</a:t>
            </a:r>
          </a:p>
          <a:p>
            <a:pPr lvl="0" algn="l"/>
            <a:endParaRPr lang="en-US" sz="2400" dirty="0" smtClean="0">
              <a:solidFill>
                <a:schemeClr val="bg1"/>
              </a:solidFill>
              <a:latin typeface="Times New Roman" pitchFamily="18" charset="0"/>
              <a:cs typeface="Times New Roman" pitchFamily="18" charset="0"/>
            </a:endParaRPr>
          </a:p>
          <a:p>
            <a:pPr lvl="0" algn="l"/>
            <a:endParaRPr lang="en-US" sz="2400" dirty="0" smtClean="0">
              <a:solidFill>
                <a:schemeClr val="tx1"/>
              </a:solidFill>
              <a:latin typeface="Times New Roman" pitchFamily="18" charset="0"/>
              <a:cs typeface="Times New Roman" pitchFamily="18" charset="0"/>
            </a:endParaRPr>
          </a:p>
          <a:p>
            <a:pPr lvl="0" algn="l"/>
            <a:r>
              <a:rPr lang="en-US" sz="2400" dirty="0" smtClean="0">
                <a:solidFill>
                  <a:schemeClr val="tx1"/>
                </a:solidFill>
                <a:latin typeface="Times New Roman" pitchFamily="18" charset="0"/>
                <a:cs typeface="Times New Roman" pitchFamily="18" charset="0"/>
              </a:rPr>
              <a:t>1} The fire/flame retardant apparels have an industrial need as they offer protection from fire and other heat intensive tasks. </a:t>
            </a:r>
          </a:p>
          <a:p>
            <a:pPr lvl="0" algn="l"/>
            <a:r>
              <a:rPr lang="en-US" sz="2400" dirty="0" smtClean="0">
                <a:solidFill>
                  <a:schemeClr val="tx1"/>
                </a:solidFill>
                <a:latin typeface="Times New Roman" pitchFamily="18" charset="0"/>
                <a:cs typeface="Times New Roman" pitchFamily="18" charset="0"/>
              </a:rPr>
              <a:t>2}Flame, heat and splashes of molten metal etc. are hazards in many heavy engineering working conditions. </a:t>
            </a:r>
          </a:p>
          <a:p>
            <a:pPr lvl="0" algn="l"/>
            <a:r>
              <a:rPr lang="en-US" sz="2400" dirty="0" smtClean="0">
                <a:solidFill>
                  <a:schemeClr val="tx1"/>
                </a:solidFill>
                <a:latin typeface="Times New Roman" pitchFamily="18" charset="0"/>
                <a:cs typeface="Times New Roman" pitchFamily="18" charset="0"/>
              </a:rPr>
              <a:t>3}The fire retardant apparels are used in refineries, iron and steel plants, aluminum plants and welding industries</a:t>
            </a:r>
            <a:r>
              <a:rPr lang="en-US" dirty="0" smtClean="0">
                <a:solidFill>
                  <a:schemeClr val="tx1"/>
                </a:solidFill>
                <a:latin typeface="+mj-lt"/>
              </a:rPr>
              <a:t>. </a:t>
            </a: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2800" i="1" dirty="0" smtClean="0">
                <a:solidFill>
                  <a:schemeClr val="tx1"/>
                </a:solidFill>
                <a:latin typeface="Book Antiqua" pitchFamily="18" charset="0"/>
              </a:rPr>
              <a:t>Product characteristics</a:t>
            </a:r>
            <a:r>
              <a:rPr lang="en-US" sz="2800" dirty="0" smtClean="0">
                <a:solidFill>
                  <a:schemeClr val="tx1"/>
                </a:solidFill>
                <a:latin typeface="Book Antiqua" pitchFamily="18" charset="0"/>
              </a:rPr>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The fire retardant apparels can be manufactured from two varieties of fabric: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1}100% cotton fabric with flame retardant coating or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Fabric made of intrinsically flame retardant </a:t>
            </a:r>
            <a:r>
              <a:rPr lang="en-US" sz="2800" dirty="0" err="1" smtClean="0">
                <a:solidFill>
                  <a:schemeClr val="tx1"/>
                </a:solidFill>
                <a:latin typeface="Book Antiqua" pitchFamily="18" charset="0"/>
              </a:rPr>
              <a:t>fibre</a:t>
            </a:r>
            <a:r>
              <a:rPr lang="en-US" sz="2800" dirty="0" smtClean="0">
                <a:solidFill>
                  <a:schemeClr val="tx1"/>
                </a:solidFill>
                <a:latin typeface="Book Antiqua" pitchFamily="18" charset="0"/>
              </a:rPr>
              <a:t>.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2}The typical characteristics of the apparel are: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3}Flame resistance – must not catch fire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4}Should be breathable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5}Easy to wear </a:t>
            </a:r>
            <a:br>
              <a:rPr lang="en-US" sz="2800" dirty="0" smtClean="0">
                <a:solidFill>
                  <a:schemeClr val="tx1"/>
                </a:solidFill>
                <a:latin typeface="Book Antiqua" pitchFamily="18" charset="0"/>
              </a:rPr>
            </a:br>
            <a:r>
              <a:rPr lang="en-US" sz="2800" dirty="0" smtClean="0">
                <a:solidFill>
                  <a:schemeClr val="tx1"/>
                </a:solidFill>
                <a:latin typeface="Book Antiqua" pitchFamily="18" charset="0"/>
              </a:rPr>
              <a:t>6}Light weight </a:t>
            </a:r>
            <a:r>
              <a:rPr lang="en-US" sz="2800" dirty="0" smtClean="0">
                <a:solidFill>
                  <a:schemeClr val="bg1"/>
                </a:solidFill>
                <a:latin typeface="Book Antiqua" pitchFamily="18" charset="0"/>
              </a:rPr>
              <a:t/>
            </a:r>
            <a:br>
              <a:rPr lang="en-US" sz="2800" dirty="0" smtClean="0">
                <a:solidFill>
                  <a:schemeClr val="bg1"/>
                </a:solidFill>
                <a:latin typeface="Book Antiqua" pitchFamily="18" charset="0"/>
              </a:rPr>
            </a:br>
            <a:endParaRPr lang="en-US" sz="2800"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30962"/>
          </a:xfrm>
        </p:spPr>
        <p:txBody>
          <a:bodyPr>
            <a:noAutofit/>
          </a:bodyPr>
          <a:lstStyle/>
          <a:p>
            <a:pPr lvl="0"/>
            <a:r>
              <a:rPr lang="en-US" sz="2400" dirty="0" smtClean="0">
                <a:solidFill>
                  <a:schemeClr val="tx1"/>
                </a:solidFill>
              </a:rPr>
              <a:t>Should have high abrasion resistance </a:t>
            </a:r>
            <a:br>
              <a:rPr lang="en-US" sz="2400" dirty="0" smtClean="0">
                <a:solidFill>
                  <a:schemeClr val="tx1"/>
                </a:solidFill>
              </a:rPr>
            </a:br>
            <a:r>
              <a:rPr lang="en-US" sz="2400" dirty="0" smtClean="0">
                <a:solidFill>
                  <a:schemeClr val="tx1"/>
                </a:solidFill>
              </a:rPr>
              <a:t>The apparel made from coated fabric generally has a basis weight of 250-350 GSM. </a:t>
            </a:r>
            <a:br>
              <a:rPr lang="en-US" sz="2400" dirty="0" smtClean="0">
                <a:solidFill>
                  <a:schemeClr val="tx1"/>
                </a:solidFill>
              </a:rPr>
            </a:br>
            <a:r>
              <a:rPr lang="en-US" sz="2400" dirty="0" smtClean="0">
                <a:solidFill>
                  <a:schemeClr val="tx1"/>
                </a:solidFill>
              </a:rPr>
              <a:t>The fabric used could be either woven or knitted. </a:t>
            </a:r>
            <a:br>
              <a:rPr lang="en-US" sz="2400" dirty="0" smtClean="0">
                <a:solidFill>
                  <a:schemeClr val="tx1"/>
                </a:solidFill>
              </a:rPr>
            </a:br>
            <a:r>
              <a:rPr lang="en-US" sz="2400" dirty="0" smtClean="0">
                <a:solidFill>
                  <a:schemeClr val="tx1"/>
                </a:solidFill>
              </a:rPr>
              <a:t>The coated fabric which accepted worldwide could have flaws due to incomplete coverage of fire retardant chemical on the fabric surface which would pose threat with aging. </a:t>
            </a:r>
            <a:br>
              <a:rPr lang="en-US" sz="2400" dirty="0" smtClean="0">
                <a:solidFill>
                  <a:schemeClr val="tx1"/>
                </a:solidFill>
              </a:rPr>
            </a:br>
            <a:r>
              <a:rPr lang="en-US" sz="2400" dirty="0" smtClean="0">
                <a:solidFill>
                  <a:schemeClr val="tx1"/>
                </a:solidFill>
              </a:rPr>
              <a:t>The other type of fabric used for flame retardant apparel is a one which is inherently flame retardant.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lvl="0"/>
            <a:r>
              <a:rPr lang="en-US" sz="2800" dirty="0" smtClean="0">
                <a:solidFill>
                  <a:schemeClr val="tx1"/>
                </a:solidFill>
              </a:rPr>
              <a:t>Following are a few </a:t>
            </a:r>
            <a:r>
              <a:rPr lang="en-US" sz="2800" dirty="0" err="1" smtClean="0">
                <a:solidFill>
                  <a:schemeClr val="tx1"/>
                </a:solidFill>
              </a:rPr>
              <a:t>fibre</a:t>
            </a:r>
            <a:r>
              <a:rPr lang="en-US" sz="2800" dirty="0" smtClean="0">
                <a:solidFill>
                  <a:schemeClr val="tx1"/>
                </a:solidFill>
              </a:rPr>
              <a:t> retardant </a:t>
            </a:r>
            <a:r>
              <a:rPr lang="en-US" sz="2800" dirty="0" err="1" smtClean="0">
                <a:solidFill>
                  <a:schemeClr val="tx1"/>
                </a:solidFill>
              </a:rPr>
              <a:t>fibres</a:t>
            </a:r>
            <a:r>
              <a:rPr lang="en-US" sz="2800" dirty="0" smtClean="0">
                <a:solidFill>
                  <a:schemeClr val="tx1"/>
                </a:solidFill>
              </a:rPr>
              <a:t> used of this production of apparel:</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1}Meta </a:t>
            </a:r>
            <a:r>
              <a:rPr lang="en-US" sz="2800" dirty="0" err="1" smtClean="0">
                <a:solidFill>
                  <a:schemeClr val="tx1"/>
                </a:solidFill>
              </a:rPr>
              <a:t>Aramid</a:t>
            </a:r>
            <a:r>
              <a:rPr lang="en-US" sz="2800" dirty="0" smtClean="0">
                <a:solidFill>
                  <a:schemeClr val="tx1"/>
                </a:solidFill>
              </a:rPr>
              <a:t/>
            </a:r>
            <a:br>
              <a:rPr lang="en-US" sz="2800" dirty="0" smtClean="0">
                <a:solidFill>
                  <a:schemeClr val="tx1"/>
                </a:solidFill>
              </a:rPr>
            </a:br>
            <a:r>
              <a:rPr lang="en-US" sz="2800" dirty="0" smtClean="0">
                <a:solidFill>
                  <a:schemeClr val="tx1"/>
                </a:solidFill>
              </a:rPr>
              <a:t>2}Para </a:t>
            </a:r>
            <a:r>
              <a:rPr lang="en-US" sz="2800" dirty="0" err="1" smtClean="0">
                <a:solidFill>
                  <a:schemeClr val="tx1"/>
                </a:solidFill>
              </a:rPr>
              <a:t>Aramid</a:t>
            </a:r>
            <a:r>
              <a:rPr lang="en-US" sz="2800" dirty="0" smtClean="0">
                <a:solidFill>
                  <a:schemeClr val="tx1"/>
                </a:solidFill>
              </a:rPr>
              <a:t/>
            </a:r>
            <a:br>
              <a:rPr lang="en-US" sz="2800" dirty="0" smtClean="0">
                <a:solidFill>
                  <a:schemeClr val="tx1"/>
                </a:solidFill>
              </a:rPr>
            </a:br>
            <a:r>
              <a:rPr lang="en-US" sz="2800" dirty="0" smtClean="0">
                <a:solidFill>
                  <a:schemeClr val="tx1"/>
                </a:solidFill>
              </a:rPr>
              <a:t>3}</a:t>
            </a:r>
            <a:r>
              <a:rPr lang="en-US" sz="2800" dirty="0" err="1" smtClean="0">
                <a:solidFill>
                  <a:schemeClr val="tx1"/>
                </a:solidFill>
              </a:rPr>
              <a:t>Modacrylic</a:t>
            </a:r>
            <a:r>
              <a:rPr lang="en-US" sz="2800" dirty="0" smtClean="0">
                <a:solidFill>
                  <a:schemeClr val="tx1"/>
                </a:solidFill>
              </a:rPr>
              <a:t/>
            </a:r>
            <a:br>
              <a:rPr lang="en-US" sz="2800" dirty="0" smtClean="0">
                <a:solidFill>
                  <a:schemeClr val="tx1"/>
                </a:solidFill>
              </a:rPr>
            </a:br>
            <a:r>
              <a:rPr lang="en-US" sz="2800" dirty="0" smtClean="0">
                <a:solidFill>
                  <a:schemeClr val="tx1"/>
                </a:solidFill>
              </a:rPr>
              <a:t>4}Polyamide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ppg4-Entry-Suit.jpg"/>
          <p:cNvPicPr>
            <a:picLocks noChangeAspect="1" noChangeArrowheads="1"/>
          </p:cNvPicPr>
          <p:nvPr/>
        </p:nvPicPr>
        <p:blipFill>
          <a:blip r:embed="rId2"/>
          <a:srcRect/>
          <a:stretch>
            <a:fillRect/>
          </a:stretch>
        </p:blipFill>
        <p:spPr bwMode="auto">
          <a:xfrm>
            <a:off x="304800" y="152400"/>
            <a:ext cx="8610600" cy="3810000"/>
          </a:xfrm>
          <a:prstGeom prst="rect">
            <a:avLst/>
          </a:prstGeom>
          <a:noFill/>
        </p:spPr>
      </p:pic>
      <p:pic>
        <p:nvPicPr>
          <p:cNvPr id="1027" name="Picture 3" descr="F:\b_83ghkl209043_1.jpg"/>
          <p:cNvPicPr>
            <a:picLocks noChangeAspect="1" noChangeArrowheads="1"/>
          </p:cNvPicPr>
          <p:nvPr/>
        </p:nvPicPr>
        <p:blipFill>
          <a:blip r:embed="rId3"/>
          <a:srcRect/>
          <a:stretch>
            <a:fillRect/>
          </a:stretch>
        </p:blipFill>
        <p:spPr bwMode="auto">
          <a:xfrm>
            <a:off x="2819400" y="4114800"/>
            <a:ext cx="3690938" cy="257221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5181600"/>
          </a:xfrm>
        </p:spPr>
        <p:txBody>
          <a:bodyPr>
            <a:noAutofit/>
          </a:bodyPr>
          <a:lstStyle/>
          <a:p>
            <a:r>
              <a:rPr lang="en-US" sz="2400" b="0" i="1" dirty="0" smtClean="0">
                <a:solidFill>
                  <a:schemeClr val="accent1"/>
                </a:solidFill>
              </a:rPr>
              <a:t>Raw-materials </a:t>
            </a:r>
            <a:r>
              <a:rPr lang="en-US" sz="2400" b="0" dirty="0" smtClean="0">
                <a:solidFill>
                  <a:schemeClr val="accent1"/>
                </a:solidFill>
              </a:rPr>
              <a:t/>
            </a:r>
            <a:br>
              <a:rPr lang="en-US" sz="2400" b="0" dirty="0" smtClean="0">
                <a:solidFill>
                  <a:schemeClr val="accent1"/>
                </a:solidFill>
              </a:rPr>
            </a:br>
            <a:r>
              <a:rPr lang="en-US" sz="2400" b="0" dirty="0" smtClean="0">
                <a:solidFill>
                  <a:schemeClr val="bg1"/>
                </a:solidFill>
              </a:rPr>
              <a:t/>
            </a:r>
            <a:br>
              <a:rPr lang="en-US" sz="2400" b="0" dirty="0" smtClean="0">
                <a:solidFill>
                  <a:schemeClr val="bg1"/>
                </a:solidFill>
              </a:rPr>
            </a:br>
            <a:r>
              <a:rPr lang="en-US" sz="2400" b="0" dirty="0" smtClean="0">
                <a:solidFill>
                  <a:schemeClr val="tx1"/>
                </a:solidFill>
              </a:rPr>
              <a:t>1}The manufacturing process generally involves cutting the fabric and stitching/sewing the fabric together based on the requirement. </a:t>
            </a:r>
            <a:br>
              <a:rPr lang="en-US" sz="2400" b="0" dirty="0" smtClean="0">
                <a:solidFill>
                  <a:schemeClr val="tx1"/>
                </a:solidFill>
              </a:rPr>
            </a:br>
            <a:r>
              <a:rPr lang="en-US" sz="2400" b="0" dirty="0" smtClean="0">
                <a:solidFill>
                  <a:schemeClr val="tx1"/>
                </a:solidFill>
              </a:rPr>
              <a:t>2}The thread used for sewing is also </a:t>
            </a:r>
            <a:r>
              <a:rPr lang="en-US" sz="2400" b="0" dirty="0" err="1" smtClean="0">
                <a:solidFill>
                  <a:schemeClr val="tx1"/>
                </a:solidFill>
              </a:rPr>
              <a:t>fibre</a:t>
            </a:r>
            <a:r>
              <a:rPr lang="en-US" sz="2400" b="0" dirty="0" smtClean="0">
                <a:solidFill>
                  <a:schemeClr val="tx1"/>
                </a:solidFill>
              </a:rPr>
              <a:t> retardant. </a:t>
            </a:r>
            <a:br>
              <a:rPr lang="en-US" sz="2400" b="0" dirty="0" smtClean="0">
                <a:solidFill>
                  <a:schemeClr val="tx1"/>
                </a:solidFill>
              </a:rPr>
            </a:br>
            <a:r>
              <a:rPr lang="en-US" sz="2400" b="0" dirty="0" smtClean="0">
                <a:solidFill>
                  <a:schemeClr val="tx1"/>
                </a:solidFill>
              </a:rPr>
              <a:t>3}The threads generally used are – </a:t>
            </a:r>
            <a:r>
              <a:rPr lang="en-US" sz="2400" b="0" dirty="0" err="1" smtClean="0">
                <a:solidFill>
                  <a:schemeClr val="tx1"/>
                </a:solidFill>
              </a:rPr>
              <a:t>Nomex</a:t>
            </a:r>
            <a:r>
              <a:rPr lang="en-US" sz="2400" b="0" dirty="0" smtClean="0">
                <a:solidFill>
                  <a:schemeClr val="tx1"/>
                </a:solidFill>
              </a:rPr>
              <a:t>, Kevlar, </a:t>
            </a:r>
            <a:r>
              <a:rPr lang="en-US" sz="2400" b="0" dirty="0" err="1" smtClean="0">
                <a:solidFill>
                  <a:schemeClr val="tx1"/>
                </a:solidFill>
              </a:rPr>
              <a:t>Fibreglass</a:t>
            </a:r>
            <a:r>
              <a:rPr lang="en-US" sz="2400" b="0" dirty="0" smtClean="0">
                <a:solidFill>
                  <a:schemeClr val="tx1"/>
                </a:solidFill>
              </a:rPr>
              <a:t>, Carbon and Quartz. </a:t>
            </a:r>
            <a:br>
              <a:rPr lang="en-US" sz="2400" b="0" dirty="0" smtClean="0">
                <a:solidFill>
                  <a:schemeClr val="tx1"/>
                </a:solidFill>
              </a:rPr>
            </a:br>
            <a:r>
              <a:rPr lang="en-US" sz="2400" b="0" dirty="0" smtClean="0">
                <a:solidFill>
                  <a:schemeClr val="tx1"/>
                </a:solidFill>
              </a:rPr>
              <a:t>4}The work-in-progress apparel is further fixed with reflective tapes and other materials as per the specifications.</a:t>
            </a:r>
            <a:r>
              <a:rPr lang="en-US" sz="2400" b="0" dirty="0" smtClean="0">
                <a:solidFill>
                  <a:schemeClr val="bg1"/>
                </a:solidFill>
              </a:rPr>
              <a:t/>
            </a:r>
            <a:br>
              <a:rPr lang="en-US" sz="2400" b="0" dirty="0" smtClean="0">
                <a:solidFill>
                  <a:schemeClr val="bg1"/>
                </a:solidFill>
              </a:rPr>
            </a:br>
            <a:r>
              <a:rPr lang="en-US" sz="2400" b="0" dirty="0" smtClean="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br>
              <a:rPr lang="en-US" sz="2800" dirty="0" smtClean="0">
                <a:solidFill>
                  <a:schemeClr val="bg1"/>
                </a:solidFill>
              </a:rPr>
            </a:b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5364162"/>
          </a:xfrm>
        </p:spPr>
        <p:txBody>
          <a:bodyPr>
            <a:normAutofit fontScale="90000"/>
          </a:bodyPr>
          <a:lstStyle/>
          <a:p>
            <a:r>
              <a:rPr lang="en-US" i="1" dirty="0" smtClean="0">
                <a:solidFill>
                  <a:schemeClr val="tx1"/>
                </a:solidFill>
              </a:rPr>
              <a:t>Technology used:</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1}Weaving </a:t>
            </a:r>
            <a:br>
              <a:rPr lang="en-US" dirty="0" smtClean="0">
                <a:solidFill>
                  <a:schemeClr val="tx1"/>
                </a:solidFill>
              </a:rPr>
            </a:br>
            <a:r>
              <a:rPr lang="en-US" dirty="0" smtClean="0">
                <a:solidFill>
                  <a:schemeClr val="tx1"/>
                </a:solidFill>
              </a:rPr>
              <a:t>2}Coating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0"/>
            <a:ext cx="7010400" cy="923330"/>
          </a:xfrm>
          <a:prstGeom prst="rect">
            <a:avLst/>
          </a:prstGeom>
          <a:noFill/>
        </p:spPr>
        <p:txBody>
          <a:bodyPr wrap="square" rtlCol="0">
            <a:spAutoFit/>
          </a:bodyPr>
          <a:lstStyle/>
          <a:p>
            <a:r>
              <a:rPr lang="en-US" sz="5400" dirty="0" smtClean="0">
                <a:solidFill>
                  <a:schemeClr val="accent1"/>
                </a:solidFill>
                <a:latin typeface="Arial Black" pitchFamily="34" charset="0"/>
              </a:rPr>
              <a:t>Thank you….</a:t>
            </a:r>
            <a:endParaRPr lang="en-US" sz="5400" dirty="0">
              <a:solidFill>
                <a:schemeClr val="accent1"/>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229600" cy="5078313"/>
          </a:xfrm>
          <a:prstGeom prst="rect">
            <a:avLst/>
          </a:prstGeom>
          <a:noFill/>
        </p:spPr>
        <p:txBody>
          <a:bodyPr wrap="square" rtlCol="0">
            <a:spAutoFit/>
          </a:bodyPr>
          <a:lstStyle/>
          <a:p>
            <a:r>
              <a:rPr lang="en-US" sz="3600" dirty="0" smtClean="0">
                <a:latin typeface="Times New Roman" pitchFamily="18" charset="0"/>
                <a:cs typeface="Times New Roman" pitchFamily="18" charset="0"/>
              </a:rPr>
              <a:t>Classification Of Protective Textiles:-</a:t>
            </a:r>
            <a:endParaRPr lang="en-US" sz="24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1. Ballistic protection clothing-bulletproof jacket.</a:t>
            </a:r>
          </a:p>
          <a:p>
            <a:pPr>
              <a:lnSpc>
                <a:spcPct val="150000"/>
              </a:lnSpc>
            </a:pPr>
            <a:r>
              <a:rPr lang="en-US" sz="2800" dirty="0" smtClean="0">
                <a:latin typeface="Times New Roman" pitchFamily="18" charset="0"/>
                <a:cs typeface="Times New Roman" pitchFamily="18" charset="0"/>
              </a:rPr>
              <a:t>2. High visibility clothing.</a:t>
            </a:r>
          </a:p>
          <a:p>
            <a:pPr>
              <a:lnSpc>
                <a:spcPct val="150000"/>
              </a:lnSpc>
            </a:pPr>
            <a:r>
              <a:rPr lang="en-US" sz="2800" dirty="0" smtClean="0">
                <a:latin typeface="Times New Roman" pitchFamily="18" charset="0"/>
                <a:cs typeface="Times New Roman" pitchFamily="18" charset="0"/>
              </a:rPr>
              <a:t>3.High altitude clothing.</a:t>
            </a:r>
          </a:p>
          <a:p>
            <a:pPr>
              <a:lnSpc>
                <a:spcPct val="150000"/>
              </a:lnSpc>
            </a:pPr>
            <a:r>
              <a:rPr lang="en-US" sz="2800" dirty="0" smtClean="0">
                <a:latin typeface="Times New Roman" pitchFamily="18" charset="0"/>
                <a:cs typeface="Times New Roman" pitchFamily="18" charset="0"/>
              </a:rPr>
              <a:t>4. Fire retardant apparel.</a:t>
            </a:r>
          </a:p>
          <a:p>
            <a:pPr>
              <a:lnSpc>
                <a:spcPct val="150000"/>
              </a:lnSpc>
            </a:pPr>
            <a:r>
              <a:rPr lang="en-US" sz="2800" dirty="0" smtClean="0">
                <a:latin typeface="Times New Roman" pitchFamily="18" charset="0"/>
                <a:cs typeface="Times New Roman" pitchFamily="18" charset="0"/>
              </a:rPr>
              <a:t>5. Water proof fabric.</a:t>
            </a:r>
          </a:p>
          <a:p>
            <a:pPr>
              <a:lnSpc>
                <a:spcPct val="15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624786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The technical textile products covered under Protech are as given below:-</a:t>
            </a:r>
            <a:r>
              <a:rPr lang="en-US" b="1" dirty="0" smtClean="0">
                <a:latin typeface="Times New Roman" pitchFamily="18" charset="0"/>
                <a:cs typeface="Times New Roman" pitchFamily="18" charset="0"/>
              </a:rPr>
              <a:t>	 </a:t>
            </a:r>
          </a:p>
          <a:p>
            <a:r>
              <a:rPr lang="en-US" sz="2800" b="1" dirty="0" smtClean="0">
                <a:solidFill>
                  <a:schemeClr val="accent1"/>
                </a:solidFill>
                <a:latin typeface="Times New Roman" pitchFamily="18" charset="0"/>
                <a:cs typeface="Times New Roman" pitchFamily="18" charset="0"/>
              </a:rPr>
              <a:t>Bullet proof jacket:-</a:t>
            </a:r>
          </a:p>
          <a:p>
            <a:pPr>
              <a:lnSpc>
                <a:spcPct val="200000"/>
              </a:lnSpc>
              <a:buFont typeface="Wingdings" pitchFamily="2" charset="2"/>
              <a:buChar char="q"/>
            </a:pPr>
            <a:r>
              <a:rPr lang="en-US" sz="20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function:- to resist a bullet.</a:t>
            </a:r>
          </a:p>
          <a:p>
            <a:pPr>
              <a:lnSpc>
                <a:spcPct val="200000"/>
              </a:lnSpc>
              <a:buFont typeface="Wingdings" pitchFamily="2" charset="2"/>
              <a:buChar char="q"/>
            </a:pPr>
            <a:r>
              <a:rPr lang="en-US" sz="2400" b="1" dirty="0" smtClean="0">
                <a:latin typeface="Times New Roman" pitchFamily="18" charset="0"/>
                <a:cs typeface="Times New Roman" pitchFamily="18" charset="0"/>
              </a:rPr>
              <a:t> Based upon the layer principle.</a:t>
            </a:r>
          </a:p>
          <a:p>
            <a:pPr>
              <a:lnSpc>
                <a:spcPct val="200000"/>
              </a:lnSpc>
            </a:pPr>
            <a:r>
              <a:rPr lang="en-US" sz="2400" b="1" dirty="0" smtClean="0">
                <a:latin typeface="Times New Roman" pitchFamily="18" charset="0"/>
                <a:cs typeface="Times New Roman" pitchFamily="18" charset="0"/>
              </a:rPr>
              <a:t>  Each layer performs a specific function.</a:t>
            </a:r>
          </a:p>
          <a:p>
            <a:pPr>
              <a:lnSpc>
                <a:spcPct val="200000"/>
              </a:lnSpc>
            </a:pPr>
            <a:r>
              <a:rPr lang="en-US" sz="2400" b="1" dirty="0" smtClean="0">
                <a:latin typeface="Times New Roman" pitchFamily="18" charset="0"/>
                <a:cs typeface="Times New Roman" pitchFamily="18" charset="0"/>
              </a:rPr>
              <a:t>  Special protective layers are added, </a:t>
            </a:r>
          </a:p>
          <a:p>
            <a:pPr>
              <a:lnSpc>
                <a:spcPct val="200000"/>
              </a:lnSpc>
            </a:pPr>
            <a:r>
              <a:rPr lang="en-US" sz="2400" b="1" dirty="0" smtClean="0">
                <a:latin typeface="Times New Roman" pitchFamily="18" charset="0"/>
                <a:cs typeface="Times New Roman" pitchFamily="18" charset="0"/>
              </a:rPr>
              <a:t>  including a ballistic protection system. </a:t>
            </a:r>
          </a:p>
          <a:p>
            <a:endParaRPr lang="en-US" sz="2400" b="1" dirty="0" smtClean="0">
              <a:latin typeface="Times New Roman" pitchFamily="18" charset="0"/>
              <a:cs typeface="Times New Roman" pitchFamily="18" charset="0"/>
            </a:endParaRPr>
          </a:p>
          <a:p>
            <a:pPr>
              <a:buFont typeface="Wingdings" pitchFamily="2" charset="2"/>
              <a:buChar char="q"/>
            </a:pP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print"/>
          <a:srcRect/>
          <a:stretch>
            <a:fillRect/>
          </a:stretch>
        </p:blipFill>
        <p:spPr bwMode="auto">
          <a:xfrm>
            <a:off x="6400800" y="914400"/>
            <a:ext cx="2286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620000" cy="4154984"/>
          </a:xfrm>
          <a:prstGeom prst="rect">
            <a:avLst/>
          </a:prstGeom>
          <a:noFill/>
        </p:spPr>
        <p:txBody>
          <a:bodyPr wrap="square" rtlCol="0">
            <a:spAutoFit/>
          </a:bodyPr>
          <a:lstStyle/>
          <a:p>
            <a:r>
              <a:rPr lang="en-US" sz="2400" b="1" dirty="0" smtClean="0">
                <a:solidFill>
                  <a:schemeClr val="accent1"/>
                </a:solidFill>
                <a:latin typeface="Times New Roman" pitchFamily="18" charset="0"/>
                <a:cs typeface="Times New Roman" pitchFamily="18" charset="0"/>
              </a:rPr>
              <a:t>Product characteristics:-</a:t>
            </a:r>
          </a:p>
          <a:p>
            <a:r>
              <a:rPr lang="en-US" sz="2400" dirty="0" smtClean="0">
                <a:latin typeface="Times New Roman" pitchFamily="18" charset="0"/>
                <a:cs typeface="Times New Roman" pitchFamily="18" charset="0"/>
              </a:rPr>
              <a:t>Each jacket weighs about 5 kilograms and is expected to                                 have the following properties:</a:t>
            </a:r>
          </a:p>
          <a:p>
            <a:pPr>
              <a:buFont typeface="Wingdings" pitchFamily="2" charset="2"/>
              <a:buChar char="v"/>
            </a:pPr>
            <a:r>
              <a:rPr lang="en-US" sz="2400" dirty="0" smtClean="0">
                <a:latin typeface="Times New Roman" pitchFamily="18" charset="0"/>
                <a:cs typeface="Times New Roman" pitchFamily="18" charset="0"/>
              </a:rPr>
              <a:t>Light weight.</a:t>
            </a:r>
          </a:p>
          <a:p>
            <a:pPr>
              <a:buFont typeface="Wingdings" pitchFamily="2" charset="2"/>
              <a:buChar char="v"/>
            </a:pPr>
            <a:r>
              <a:rPr lang="en-US" sz="2400" dirty="0" smtClean="0">
                <a:latin typeface="Times New Roman" pitchFamily="18" charset="0"/>
                <a:cs typeface="Times New Roman" pitchFamily="18" charset="0"/>
              </a:rPr>
              <a:t>Comfortable to wear</a:t>
            </a:r>
          </a:p>
          <a:p>
            <a:pPr>
              <a:buFont typeface="Wingdings" pitchFamily="2" charset="2"/>
              <a:buChar char="v"/>
            </a:pPr>
            <a:r>
              <a:rPr lang="en-US" sz="2400" dirty="0" smtClean="0">
                <a:latin typeface="Times New Roman" pitchFamily="18" charset="0"/>
                <a:cs typeface="Times New Roman" pitchFamily="18" charset="0"/>
              </a:rPr>
              <a:t>Facilitate body movement</a:t>
            </a:r>
          </a:p>
          <a:p>
            <a:pPr>
              <a:buFont typeface="Wingdings" pitchFamily="2" charset="2"/>
              <a:buChar char="v"/>
            </a:pPr>
            <a:r>
              <a:rPr lang="en-US" sz="2400" dirty="0" smtClean="0">
                <a:latin typeface="Times New Roman" pitchFamily="18" charset="0"/>
                <a:cs typeface="Times New Roman" pitchFamily="18" charset="0"/>
              </a:rPr>
              <a:t>Ability to spread the projectile energy efficiently.</a:t>
            </a:r>
          </a:p>
          <a:p>
            <a:pPr>
              <a:buFont typeface="Wingdings" pitchFamily="2" charset="2"/>
              <a:buChar char="v"/>
            </a:pPr>
            <a:r>
              <a:rPr lang="en-US" sz="2400" dirty="0" smtClean="0">
                <a:latin typeface="Times New Roman" pitchFamily="18" charset="0"/>
                <a:cs typeface="Times New Roman" pitchFamily="18" charset="0"/>
              </a:rPr>
              <a:t>Each jacket has about 0.6 square meters of non-woven material</a:t>
            </a:r>
          </a:p>
          <a:p>
            <a:r>
              <a:rPr lang="en-US" sz="2400" dirty="0" smtClean="0">
                <a:latin typeface="Times New Roman" pitchFamily="18" charset="0"/>
                <a:cs typeface="Times New Roman" pitchFamily="18" charset="0"/>
              </a:rPr>
              <a:t>    weighing around 750 GSM.</a:t>
            </a:r>
          </a:p>
          <a:p>
            <a:pPr>
              <a:buFont typeface="Wingdings" pitchFamily="2" charset="2"/>
              <a:buChar char="v"/>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9662696"/>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Raw materials :-  Bullet proof jackets are made from;</a:t>
            </a:r>
          </a:p>
          <a:p>
            <a:pPr marL="457200" indent="-457200">
              <a:lnSpc>
                <a:spcPct val="150000"/>
              </a:lnSpc>
              <a:buAutoNum type="arabicPeriod"/>
            </a:pPr>
            <a:r>
              <a:rPr lang="en-US" sz="2400" b="1" dirty="0" smtClean="0">
                <a:latin typeface="Times New Roman" pitchFamily="18" charset="0"/>
                <a:cs typeface="Times New Roman" pitchFamily="18" charset="0"/>
              </a:rPr>
              <a:t> Kevlar: </a:t>
            </a:r>
            <a:r>
              <a:rPr lang="en-US" sz="2400" dirty="0" smtClean="0">
                <a:latin typeface="Times New Roman" pitchFamily="18" charset="0"/>
                <a:cs typeface="Times New Roman" pitchFamily="18" charset="0"/>
              </a:rPr>
              <a:t>High strength with low weight, </a:t>
            </a:r>
          </a:p>
          <a:p>
            <a:pPr marL="457200" indent="-457200">
              <a:lnSpc>
                <a:spcPct val="150000"/>
              </a:lnSpc>
            </a:pPr>
            <a:r>
              <a:rPr lang="en-US" sz="2400" dirty="0" smtClean="0">
                <a:latin typeface="Times New Roman" pitchFamily="18" charset="0"/>
                <a:cs typeface="Times New Roman" pitchFamily="18" charset="0"/>
              </a:rPr>
              <a:t>                      High chemical resistance,                                                          	         High cut resistance.                                                                    	         Kevlar is also flame resistant; does not melt, soften.</a:t>
            </a:r>
          </a:p>
          <a:p>
            <a:pPr marL="457200" indent="-457200">
              <a:lnSpc>
                <a:spcPct val="150000"/>
              </a:lnSpc>
            </a:pPr>
            <a:r>
              <a:rPr lang="en-US" sz="2400" dirty="0" smtClean="0">
                <a:latin typeface="Times New Roman" pitchFamily="18" charset="0"/>
                <a:cs typeface="Times New Roman" pitchFamily="18" charset="0"/>
              </a:rPr>
              <a:t>                     greater protection from bullet due to molecular of fiber.</a:t>
            </a:r>
          </a:p>
          <a:p>
            <a:pPr marL="457200" indent="-457200">
              <a:lnSpc>
                <a:spcPct val="150000"/>
              </a:lnSpc>
              <a:buAutoNum type="arabicPeriod" startAt="2"/>
            </a:pPr>
            <a:r>
              <a:rPr lang="en-US" sz="2400" b="1" dirty="0" smtClean="0">
                <a:latin typeface="Times New Roman" pitchFamily="18" charset="0"/>
                <a:cs typeface="Times New Roman" pitchFamily="18" charset="0"/>
              </a:rPr>
              <a:t>spectra</a:t>
            </a:r>
            <a:r>
              <a:rPr lang="en-US" sz="2400" dirty="0" smtClean="0">
                <a:latin typeface="Times New Roman" pitchFamily="18" charset="0"/>
                <a:cs typeface="Times New Roman" pitchFamily="18" charset="0"/>
              </a:rPr>
              <a:t>: These fiber are 10 times stronger then steel.</a:t>
            </a:r>
          </a:p>
          <a:p>
            <a:pPr marL="457200" indent="-457200">
              <a:lnSpc>
                <a:spcPct val="150000"/>
              </a:lnSpc>
            </a:pPr>
            <a:r>
              <a:rPr lang="en-US" sz="2400" dirty="0" smtClean="0">
                <a:latin typeface="Times New Roman" pitchFamily="18" charset="0"/>
                <a:cs typeface="Times New Roman" pitchFamily="18" charset="0"/>
              </a:rPr>
              <a:t>                     strong fibers.</a:t>
            </a:r>
          </a:p>
          <a:p>
            <a:pPr marL="457200" indent="-457200">
              <a:lnSpc>
                <a:spcPct val="150000"/>
              </a:lnSpc>
              <a:buAutoNum type="arabicPeriod" startAt="3"/>
            </a:pPr>
            <a:r>
              <a:rPr lang="en-US" sz="2400" b="1" dirty="0" smtClean="0">
                <a:latin typeface="Times New Roman" pitchFamily="18" charset="0"/>
                <a:cs typeface="Times New Roman" pitchFamily="18" charset="0"/>
              </a:rPr>
              <a:t>Dyneema</a:t>
            </a:r>
            <a:r>
              <a:rPr lang="en-US" sz="2400" dirty="0" smtClean="0">
                <a:latin typeface="Times New Roman" pitchFamily="18" charset="0"/>
                <a:cs typeface="Times New Roman" pitchFamily="18" charset="0"/>
              </a:rPr>
              <a:t>: It has high energy absorption characteristics.                           	            It is very light weight and it can float on water.</a:t>
            </a:r>
          </a:p>
          <a:p>
            <a:pPr marL="457200" indent="-457200">
              <a:lnSpc>
                <a:spcPct val="150000"/>
              </a:lnSpc>
            </a:pPr>
            <a:r>
              <a:rPr lang="en-US" sz="2400" b="1" dirty="0" smtClean="0">
                <a:latin typeface="Times New Roman" pitchFamily="18" charset="0"/>
                <a:cs typeface="Times New Roman" pitchFamily="18" charset="0"/>
              </a:rPr>
              <a:t>4. Twaron</a:t>
            </a:r>
            <a:r>
              <a:rPr lang="en-US" sz="2400" dirty="0" smtClean="0">
                <a:latin typeface="Times New Roman" pitchFamily="18" charset="0"/>
                <a:cs typeface="Times New Roman" pitchFamily="18" charset="0"/>
              </a:rPr>
              <a:t>:  Absorbing a bullet impact and dissipates the energy                           	        through adjacent fibers.</a:t>
            </a:r>
          </a:p>
          <a:p>
            <a:pPr marL="457200" indent="-457200">
              <a:lnSpc>
                <a:spcPct val="150000"/>
              </a:lnSpc>
            </a:pPr>
            <a:endParaRPr lang="en-US" sz="2400" dirty="0" smtClean="0">
              <a:latin typeface="Times New Roman" pitchFamily="18" charset="0"/>
              <a:cs typeface="Times New Roman" pitchFamily="18" charset="0"/>
            </a:endParaRPr>
          </a:p>
          <a:p>
            <a:pPr marL="457200" indent="-457200">
              <a:lnSpc>
                <a:spcPct val="150000"/>
              </a:lnSpc>
            </a:pPr>
            <a:r>
              <a:rPr lang="en-US" sz="2400"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457200" indent="-457200">
              <a:lnSpc>
                <a:spcPct val="150000"/>
              </a:lnSpc>
            </a:pPr>
            <a:r>
              <a:rPr lang="en-US" sz="2400" dirty="0" smtClean="0">
                <a:latin typeface="Times New Roman" pitchFamily="18" charset="0"/>
                <a:cs typeface="Times New Roman" pitchFamily="18" charset="0"/>
              </a:rPr>
              <a:t>  </a:t>
            </a:r>
          </a:p>
          <a:p>
            <a:pPr marL="457200" indent="-457200">
              <a:lnSpc>
                <a:spcPct val="150000"/>
              </a:lnSpc>
            </a:pPr>
            <a:endParaRPr lang="en-US" sz="2400" b="1" dirty="0" smtClean="0">
              <a:latin typeface="Times New Roman" pitchFamily="18" charset="0"/>
              <a:cs typeface="Times New Roman" pitchFamily="18" charset="0"/>
            </a:endParaRPr>
          </a:p>
          <a:p>
            <a:pPr marL="457200" indent="-457200"/>
            <a:endParaRPr lang="en-US" sz="2400" b="1" dirty="0" smtClean="0">
              <a:latin typeface="Times New Roman" pitchFamily="18" charset="0"/>
              <a:cs typeface="Times New Roman" pitchFamily="18" charset="0"/>
            </a:endParaRPr>
          </a:p>
          <a:p>
            <a:pPr marL="457200" indent="-457200">
              <a:buAutoNum type="arabicPeriod"/>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534400" cy="7848302"/>
          </a:xfrm>
          <a:prstGeom prst="rect">
            <a:avLst/>
          </a:prstGeom>
          <a:noFill/>
        </p:spPr>
        <p:txBody>
          <a:bodyPr wrap="square" rtlCol="0">
            <a:spAutoFit/>
          </a:bodyPr>
          <a:lstStyle/>
          <a:p>
            <a:r>
              <a:rPr lang="en-US" sz="2400" b="1" dirty="0" smtClean="0"/>
              <a:t>Manufacturing of Kevlar and bullet proof jacket:</a:t>
            </a:r>
          </a:p>
          <a:p>
            <a:endParaRPr lang="en-US" dirty="0" smtClean="0"/>
          </a:p>
          <a:p>
            <a:r>
              <a:rPr lang="en-US" dirty="0" smtClean="0"/>
              <a:t> </a:t>
            </a:r>
            <a:r>
              <a:rPr lang="en-US" sz="2400" dirty="0" smtClean="0">
                <a:latin typeface="Times New Roman" pitchFamily="18" charset="0"/>
                <a:cs typeface="Times New Roman" pitchFamily="18" charset="0"/>
              </a:rPr>
              <a:t>Kevlar is manufactured by melt spinning machine.</a:t>
            </a:r>
          </a:p>
          <a:p>
            <a:r>
              <a:rPr lang="en-US" sz="2400" dirty="0" smtClean="0">
                <a:latin typeface="Times New Roman" pitchFamily="18" charset="0"/>
                <a:cs typeface="Times New Roman" pitchFamily="18" charset="0"/>
              </a:rPr>
              <a:t> The polymer polyparaphenylene terephthalamide is produced.                 This is done through a process known as polymerization</a:t>
            </a:r>
            <a:r>
              <a:rPr lang="en-US" sz="2400" i="1"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This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polymers  extruded through a spinneret  to form Kevlar yarn.</a:t>
            </a:r>
          </a:p>
          <a:p>
            <a:r>
              <a:rPr lang="en-US" sz="2400" dirty="0" smtClean="0">
                <a:latin typeface="Times New Roman" pitchFamily="18" charset="0"/>
                <a:cs typeface="Times New Roman" pitchFamily="18" charset="0"/>
              </a:rPr>
              <a:t> To make Kevlar cloth, the yarns are woven in the simplest pattern, plain weave.</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Manufacturing:</a:t>
            </a:r>
          </a:p>
          <a:p>
            <a:r>
              <a:rPr lang="en-US" sz="2400" dirty="0" smtClean="0">
                <a:latin typeface="Times New Roman" pitchFamily="18" charset="0"/>
                <a:cs typeface="Times New Roman" pitchFamily="18" charset="0"/>
              </a:rPr>
              <a:t>1. Kevlar cloth is sent in large rolls to the bulletproof vest manufacturer. </a:t>
            </a:r>
          </a:p>
          <a:p>
            <a:r>
              <a:rPr lang="en-US" sz="2400" dirty="0" smtClean="0">
                <a:latin typeface="Times New Roman" pitchFamily="18" charset="0"/>
                <a:cs typeface="Times New Roman" pitchFamily="18" charset="0"/>
              </a:rPr>
              <a:t>2. The fabric is first unrolled onto a cutting table.</a:t>
            </a:r>
          </a:p>
          <a:p>
            <a:r>
              <a:rPr lang="en-US" sz="2400" dirty="0" smtClean="0">
                <a:latin typeface="Times New Roman" pitchFamily="18" charset="0"/>
                <a:cs typeface="Times New Roman" pitchFamily="18" charset="0"/>
              </a:rPr>
              <a:t>3. Fibers are wound on the body fabric or Kevlar fabric is placed between the body fabric.</a:t>
            </a:r>
          </a:p>
          <a:p>
            <a:r>
              <a:rPr lang="en-US" sz="2400" dirty="0" smtClean="0">
                <a:latin typeface="Times New Roman" pitchFamily="18" charset="0"/>
                <a:cs typeface="Times New Roman" pitchFamily="18" charset="0"/>
              </a:rPr>
              <a:t>4. The pattern is sewn at the edge with the help of sewing machine. </a:t>
            </a:r>
          </a:p>
          <a:p>
            <a:endParaRPr lang="en-US" sz="2400" b="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dirty="0" smtClean="0"/>
              <a:t/>
            </a:r>
            <a:br>
              <a:rPr lang="en-US" dirty="0" smtClean="0"/>
            </a:br>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153400" cy="2369880"/>
          </a:xfrm>
          <a:prstGeom prst="rect">
            <a:avLst/>
          </a:prstGeom>
          <a:noFill/>
        </p:spPr>
        <p:txBody>
          <a:bodyPr wrap="square" rtlCol="0">
            <a:spAutoFit/>
          </a:bodyPr>
          <a:lstStyle/>
          <a:p>
            <a:r>
              <a:rPr lang="en-US" sz="2800" b="1" dirty="0" smtClean="0">
                <a:solidFill>
                  <a:schemeClr val="accent1"/>
                </a:solidFill>
                <a:latin typeface="Times New Roman" pitchFamily="18" charset="0"/>
                <a:cs typeface="Times New Roman" pitchFamily="18" charset="0"/>
              </a:rPr>
              <a:t>High visibility clothing:</a:t>
            </a:r>
          </a:p>
          <a:p>
            <a:pPr>
              <a:buFont typeface="Wingdings" pitchFamily="2" charset="2"/>
              <a:buChar char="Ø"/>
            </a:pPr>
            <a:r>
              <a:rPr lang="en-US" sz="2400" b="1" dirty="0" smtClean="0">
                <a:latin typeface="Times New Roman" pitchFamily="18" charset="0"/>
                <a:cs typeface="Times New Roman" pitchFamily="18" charset="0"/>
              </a:rPr>
              <a:t> people working in poorly lit environments like mines, highways, airport, runways etc.</a:t>
            </a:r>
          </a:p>
          <a:p>
            <a:endParaRPr lang="en-US" sz="2400" b="1" dirty="0" smtClean="0">
              <a:latin typeface="Times New Roman" pitchFamily="18" charset="0"/>
              <a:cs typeface="Times New Roman" pitchFamily="18" charset="0"/>
            </a:endParaRPr>
          </a:p>
          <a:p>
            <a:pPr>
              <a:buFont typeface="Wingdings" pitchFamily="2" charset="2"/>
              <a:buChar char="Ø"/>
            </a:pPr>
            <a:r>
              <a:rPr lang="en-US" sz="2400" b="1" dirty="0" smtClean="0">
                <a:latin typeface="Times New Roman" pitchFamily="18" charset="0"/>
                <a:cs typeface="Times New Roman" pitchFamily="18" charset="0"/>
              </a:rPr>
              <a:t>In the dark, the high visibility clothing increases the ability to spot working and guiding personnel.</a:t>
            </a:r>
            <a:endParaRPr lang="en-US" sz="2400" b="1" dirty="0">
              <a:latin typeface="Times New Roman" pitchFamily="18" charset="0"/>
              <a:cs typeface="Times New Roman" pitchFamily="18" charset="0"/>
            </a:endParaRPr>
          </a:p>
        </p:txBody>
      </p:sp>
      <p:sp>
        <p:nvSpPr>
          <p:cNvPr id="4098" name="AutoShape 2" descr="data:image/jpeg;base64,/9j/4AAQSkZJRgABAQAAAQABAAD/2wCEAAkGBhQSERQUExQUFRUUFxQXFxQXFBUUFBgVFRUXFhQUFhcXHCYeFxkjGRQUHy8gIycpLCwsFx4xNTAqNSYrLCkBCQoKDgwOGg8PGjAkHyQsLi80NCwvLCwvLyopLC4tLCwqLCwsLCwsLCwpLDApLDQsLCwsLCwsLCwpLCwsLCwsLP/AABEIAL0BCgMBIgACEQEDEQH/xAAcAAABBAMBAAAAAAAAAAAAAAAAAwQFBgECBwj/xABIEAABAwIDBAYFCQYEBQUAAAABAAIDBBEFITESQVFhBhMicYGRBzKhscEUI0JScoKSovAzU2Jz0fFDVLLhFSQ0RMIIF2OTo//EABsBAAIDAQEBAAAAAAAAAAAAAAAEAwUGAgEH/8QAOBEAAQMCAwMKBQMEAwAAAAAAAQACAwQRBSExEkFRBhNhcYGRocHR8BQiMrHhIzNyQlJi8RUWsv/aAAwDAQACEQMRAD8A7ihCEIQhCEIQhCEIQhCEIQhCEIQhCEIQhYui6ELKFi6LoQsoQhCEIQhCEIQhCEIQhCEIQhCEIQhCEIQhCEIQhCEIQhCEIQhCEIQhCEIWLpniWNQ042ppY4hu23tbfuBzPghegEmwT1C590i9MtLDG804fUPaCQACyPvL3C9hyBuqx/73VjmAtpaYEgEEyyOGefqhoPtUZlYNSnGUFS82bGeOm5doWLrgGIekjFJv+5jhHCCFo/NJtOHgVAVc80w+eqama+ofPIW/hvZQOq4hvT8WAVsmrQOs+l16LxPpPS037eogi5PlY13g0m58lQumXprpm08jaEvnmc1wa8MeyKO4ttlzwNojUBt7neFymHD426MaDxtn5la4k35l/wBk+5RfGgkABWA5NuYwvkfoCch5n0SuAYhPDCwRzzMyvZsr2jPPQFWfBuktWX7Jqqi1jrK45i3EqrUWUbPst/0hP8Pn2ZGnnbzy99ktHK7nhnldXNVRRnDiA0XDOGeQ4q6HG6m3/UzfjKpeKdI6vq3gVVTcA2+fl1GY+lyVg+UFVquZ23A8T7c0/Wkt2XDis1ycYyYyxPAN25X7Rl3r0fgleJ6eGYaSxxyfjYHfFPVUPRNVbeE0wvcxh8RvuMUjmgfhDfCyt6aGaoHAtNihCEIXiFSKbp3I+sq42RsdT07mxB93B7pgLzC+Ys0kN01GqlOnfSxtBSmS21K8iOCPe+Z3qC31RqeQ4kKl9H8MNLA1jjtHN0jtS6V52pHc7uJ9iqMVrHU0YEf1uOXvwUUr9kZK/U/SqFxs4mM/xjL8QuPMqUhqmPF2Oa4cWuDvcuak8e9K09LntjUafH+iZqKn4SmEs31ZdpK4Ex3rpN1lcW6UdLZ6KuoS2ScwgyPmia9ztqIFgd2CbOs0uI+C63g+NQ1UTZYJGSRu0c03F+B3tcN4NiFLS1AqIhKBa6ma7aF0+QhCZXSEIQhCEIQhCEIQhCEIQhCRrKoRxvkdfZY1zjYXNmgk2G/ILmFd6cmObtU0DiCMnzODfyMuT+ILqFVCHsc02Ic0tN8xZwsb+a8lUJIhDTq0uae8OIS87nNb8qt8Ip4Z5i2UXAF+24XSa7pvWVDQXzujBAOxD80BcabTe3+ZVjEaNx2XH6RN3G5cdNXHM+KmsNw7sNc7gMvBadIX2DN3rG27cpKo2gJCgwZu1iDB0n7FQE9N825oyLmkX7wmOGT7TANHM7LhwITx8hd3KNnb1Ugl+i6zX/8Ai5UsY2mlp1X0WoJie2caaHq49h16FJrYFYCzsKAp9Fk1xY/MyfZKdWKYY3LaF3Ow8yFJELvHWlax2zTyH/E/ZOYPVb9lvuC3vbPhn5LAWV5f5rqZrLxhp4W8FYm55g65qKxWGzr8R7sv6J/RHaY033W8svgkMUYLAjcbE9/9leVQ24LjrXzbB3mmxIMPEt99qvXoMxHsVdOdY5WSj7MzA027nRH8S6muAejHFOoxeIE2bUxyQnhti0kfjdhaPtLv6IHbUYKgxOHmquRvTfvzQsErK5/6W+m5pIBTU5JrKrsRtb6zWuOy6Xkfot55/RKmJtqq9VnEsS/4pir5BnTYeTFF9V87v2sl94GyAO5h3qblffLgmfR7AxRUscItdrbuP1pHZuPnkOQCcrO0Y+PrHVB+hmTev3n3JFx2nXWCE8iFrAbkjA3f5fH9d6cRhVOP1vPTc005N++/0XKquJM63F4huhpnOPfJIQPY1SR6PNbIZqeR9LMdZIrAO/mxnsSD7Q8UxwT5zEK6Tc10UIP8qO7h+J5VnMQ4pGapkp3sEbiCGjxF/uV7cg5LWj9Ic9NlXwbbB/3dM0uaB9aWA3ezmWlw5BXTCcbgqmCSnlZKw/SY4OF+BtoeRzVLdGN5uoSq6PRbfWwmSnm/fQO6p/3rZPHJwKu6TlAD8s47R5j07lM2f+5ddQuRYh04xOigc+SSinYwevJHJFKTuGzEdlzjyAVv6IdKZnws+XiOKZ5+hcR9o3aw3J2XgWGpBO++Sv2VsDwC14zNh1qYPadCrchYBWU4u0IQhCEIQhCFgryzX0mxWVUf7uqqG8chK63sXqYrz36Q8N6nF6nKwl6uZvMPYGuP443paq/bKu8CI+MaDvB9fJS9G8GNh/hHuUL0mO0GHgSPP+yc4dV/MtA3XHt/oUjiUO1E7iM/JTPHOQdiTp3fCYmL7nkd5soEP3LWVgc0tOhFitdFtdUGi+pkBwIOia4VMReJ3rM0PFu4qRBUZXwnKRnrs/M3e1PaWcPaHN0PsO8Hmu5QCNseykqVxjJp37tOlvqND2JwHKMx1/zduLmD8wUio3G2/sxxkYPauYP3AusQNqZ/VbvyT/qkbBSpesbSjuU6neGzZEcM/P8Asl6pxcwgX46cM01oD27cQf6/BSj48rbVh7Vf0p5yCx6l8zxlhpcRMjeId77Qq1UVToXRzs9aCSOUd8bg63sXqGlqGyMa9pu17Q5p4tcLg+RC8zVNOLObuzHhouz+h3GuvwqEE3fT7UD+XVHsf/mY0vRuyLOBT/KKMF8dQ3Rw9+BVuxGvZBE+WRwayNrnucdzWi5PkFwfosZMQrpsUnBsXObA05hoHZAH2W9nm4uOqsvpa6TmdzaKCzwHgSAG4kqAbx0vczKWTgAwGxKksKwxtNSRQg3MbA2/1nnN7vFxcUji9UWsEEf1PNuzf6LIzPsLBYmqNo9y1AvksllktSxHW2W5d1D2YVRbDNdB0k6lLaJQiwsEoLAXO7M/Fa2zUZ0vrupoal+hETwPtPGw32uCwUbTLI1m8n7lAUZ6PGl1MZjrPLNKfvvNvYArM8hR3Rqk6qkgjtbZjYD37Iv7VJbCkrJBJO93Se5eE3KSLUlUTNY1z3kNa0ElxyAA1JS8hABcSABmScgAMySdwVRqCcRkFwRRRm4yt8pe05H+SD+I+zqmh5w7TjZo1PkOk7kALTD4nV0zKqVpEEZvTQnLaP8AmJBxP0Ru99tqGBzCDmDuTVosbbkvE47XIe/cnWNdW1DI2Cw3DgPep4r291M4LjToWhj7vYABfV7e6/rDlrw4K109Q17Q5pBBzBCop0Kq56Uy0RqZWuIAO3snNjhYAMLeJIAuLHPVbyonZT7Ld5yUwl2ciuzoTPB6mSSCJ80fVSPY1z477Ww4gEsvYaaJ4p00hCEIQhca9N9IWVdJNukiliP2o3CRvmJHeRXZVQvTVhJlwx0jRd1LIycW12W3ZJ4bD3H7q4kbtNLUzSTcxOyTgR3b1ybBp83N7j8D8FJOnGihcHkHWNO52Xg4Ze2ysXUArykdtRWO7JOY/DzdYZBo4AqqPFj3ZeS2bGSn+KUVpORAPwPuSLSAFSTDYeWr6FQzc/Tsk4gd+9I9QmIaYZQf8OU2P8L9x7ipQPSdZTCRjm8RrwO4+a4Y+xs7QrupiL27TPqbmPTqOiVAUZi/7SnHGS/kEvhVUXts7J7DsuHMaHxSOIf9RB3vPsXcbSySx3X+yWqpWzUwc3Qlv/oKREayQsotdLKzWYjYg8CFM3AzKhnKRhO2ATpkrjDX3DmrD8q4c45R0jzHmmdW3tHnmm2EdK6mgdNBT5CtMdnAXkY8XaequQ0PdtAXOmR3J/iLswQOSjK/DhMzZdlvB3g8VC9/MVDuB806yn/5LCmBv1NGXWMvELoPRPooYLTThol2S1jA7bETCbuG0fXlc4kvfv0GSmJ5LnkP0Suf4H6RpKZggrg5wAsypaNrs/xjUkfW14g6mz03SqkkALKmHuMjWH8LrH2JXD6GQ1LqmoIP9ttOse76r57NBLE8tkFiFNQs2iBu39yfkXTfC7OYHtIcH5ggggt3WI1TlwzWaxus+JqSBo3IefioCkiLFVnp585FTwf5iqgYR/AHF7/9IVt6gKo44dvFaGIaRMnnd3kdWwnxulKD97b/ALQT3A+a9GRVpYxYKVuqjitfJWvdBTOLYWHZnqG6k/ShgO931nbu9QU8JmdrYDUnd73cVwAta+oOISup4j/y0TrVEg0kcM/kzDvb9cju35zrG7NgALAAAAWAtpbgtcLpGQxtijaGMYLNaP1mee9KhtyUxNKD8jBZo09T0n8LopOSPeEtFHYJGKIl3Ie/cna13J+k5uMzv36dSG8UlVPytx9yrtPhnyvEqentdjD8pm/lwkdW08dqUtFuAKl6qbfpf2BSnorwz5uesdrVyHqyf8tFdkNhuDjtv57QKIH/ABtc6X+lmQ9+K6iG0+/BXoLKELQp5CEIQhCSqqdsjHMeAWvBa4HQtcLOHiCUqgoQvKlNTuhfLCfWp5pIr/y3kD3K1NqLgHiL+aYdN4BHi+INGhkif4yRNe72uK3w2qbsWOoy/oloDszObxzV/iLDNhsE+9uXZp5LTE2FwDuBt4H+yj2RKaq52uYRy92ahg9J17LPuN6veTFRt0pjP9J8D7K2MayFlAaq1ahRmIM6t4mGnqyDi3c7vCxWvBqKcj+PPvbkpGVlwQRcEWKru0WujB1hlDfuO9U+Sdh+cdIBHYQqGu/QJt9LiD1OBBPeM+wqy3WwKxZCRV8hPqOTs24H2FMkpC43sMr/AATtC/ZmHTkqHlBBztE4jVtj3a+CVrZbi28JuBkl3WHZGZOqQsp8SZ8weq3krUXifCdxv3rBGWe9NZaOP6jPwj+icP1WHi+QF1XM2v6VqpeateS3bbzXSeglSHUob+6JbbTI9of6j5KxFqo/o8qtl0rDfMNcPukg/wCoK8NkB0WSxKJ0VQ4Ea596+TYuIxWSc0QQTfLTP8rFlT8AHXYnXT6iLq6Zn3G7Ug/EVaq+sbFG+R5s2Nrnu7mi59gXNOjE008PyeJxY+dz6irnGsbZ3EsiZ/8AK5ls/ojPXSeghLoZXaDIX4C9z9vGyrLZFWTE691dK6kgJELTapqGm2mtPEd7zo4j1QSrHSULI4xHG0NYwWa0CwAG4JDDsPjgiZFE0NYwWAHtJ4k6k7052ktPMHARx5NHieJ6ftouSViN4OR1CRlZYrErSDfitgbnPQKagpDVTtjboderevFsyOyQqpN3ie5OXGwUXWS63yvmTwH9ltsWqBTU4hjyLsh0Df6L1xsFC4tG6qlho4yQ6qdsuI1ZTsznfyOz2RxLl2WlpmxsaxjQ1jGhrWjQNaLNaOQAAVD9FmE7fW4g8dqo7EAOraWN3ZI4GR4LzyDV0FM4fTfDwBu/U9f4TcTNhvShCEJ9SoQhCEIWCVklcs9LfpC2A6gpXDrpARNIDfqY3DNtxpI4HwB4kW8JAFyu443SODGC5K5vjuINqa6tqG2LZZyGEaOZEBG1w5ENutqCMEkHePcmlNThjQ0aAWCXjdYg8Cqds/6+30r6JJh1sNNNv2fHX7p8aAE5EqPmoyxxHD3KY60MbzO5NKwG4J3/AKCsa5u1FtcFkuTlRzVXsHRwt26hMds8Fls3FKh4WSQqC/QvpS0Eo4qC6QxWcHN+k0g/aadpp94U9c7gka2O0bnOyABv3eCngJa8EBVuJMjlgLHuDek++xKQv22tcNHAHzF1uGph0cm2oGj6hLeeWYy7iFMRsYd5v5Kb4GVxNhkq/wD7DSMjbtEl1hcAb02IWbnUC6cupBx/XekXkjK2XDcm4sP2SHOd3Knq+U3OMdHHHkRbM8egLeN4A57zb3JMtvndbO7W63O9vYk5CRkBdWEojt+pbtWZozVNcfhtq5y+VZeQBkPistJFuC1bHc3OnDmlHXSrq2CPJvgFbMwLEKk3ky/kf9qX6J1YbVx30cSw/eBA/NZdDcNk3B01C5PDJsODhq0gjvBuF1Fle0sD3WAI2r3yAIvruWTxmN9W8TRNNgLFJ4tg7sPDC519q/YQqn6VcUc6KGihzlq3tGyP3YO/gC7Z8GuVk6O9HGUtOyJmdh2nb3vPrPPefIWG5V/o3hQqMQqK4EljPmIS7MEtFpXM4NBu0cbvV1bKQcwqqsk5mJlKzdm7+R3dgyVGTuSQiIK2LUu6xCRVTcrmySqDlbVatZklDme73rVxsvoOA0gp6czPyLs+z3mgJGokt8VXMUpnVUsNEwkOqnHrXDVlNH2pnciRZg5uU1UHcd5Tn0Y4f1stVXHMPd8mgPCGA2kcOT5dr8ASdM7/AJCuMx+lunl6r2Nu2/qV+pqdsbGsY0Na0BrWgWAa0WAHIAAJRCFq0+hCEIQhCEIQojpbBK+iqGwSOjl6p5Y9mTw4C4sdxNrX5rzjS0gbe1yXHac4m7nE5lzidTmvUhC869IMO+T1U8WgZI7Z+we0z8paq+u2tkW0Ws5MmPnHhw+a1wejf5KNeLLULcRF2gPwRHDxPlmkY6aR+gWmqcVpKfJ7xfgMz4JWmfvOZGQHPiUpOXEZ2+K02bGwOR96V+H6ur8MLo9l/BfMX1DWVRmg02ri/XdNRAb2/wB04NNZYkyI5raSQDTPjvUApoIsz4qzfimIVh2WE9TR6LbqwdwTWdtg5v0XgjkLiy3km4e1atftCxXDqyFgy8FLFgVdOdp+X8j/ALVe6Hz7L5Ina5Ed7cne8eSskhbu14j4qs1reorWO3Ptf712n+qsLRqoZqxzQCwZEJ7D8Cimc9szjdhtYfftSkb3cVuHk6lax6LNlWvq5nauWlhweih+mMduf3QG5ocsoSpJOZVm1jWizRZZCwUBaveAvQ0uNgvHyMjF3kAdKyXLbpBjElRFS4fCTtzWEjtwY1xDR3WbtHk0cUzNVfIA81aPR5QMlnkld+0jjDWcmvcdo9+QHc48U9GXUbTNIDsjXvWN5Q19JPAGMddwNxb10Vuw2jbTxsji7LGNDQN2WpI4k3JPElSTakHI5e5NpGWOaNy6moaPE2c4zXiNe38rA6p2147vctJn8N6QaLaeW5DRnnkVRxcnZW1LQ/Nmt/JeJRgQbHXcsHJFlZcoKzmYhTs1d9vygpnWDtNtxUz6JSP+EUtuEt+/r5L+N7qJqWXGSPRxX/J6iooHGwcTVU198ch+fjH2JLm3BxO5J8nZWhz2HUgeH+1JTmziF0VCELYJxCEIQhCEIQhC5J6V8ODauOS37WPM8XRut57LmeQXW1SfSxh+3RiQC5heD91/YPtLD4IuBm5dsa9x2I9Tl37lySSWybxu1zWHjitIm5pOTEWD6BdaGm5LzvzmcG9WZ9Ertm+mm/RHWHO/64LLkk5yr31sr99upaOn5P0cOZbtHp9NFsDfM5pULETbDNayTJNznOOaumRsjFmAAdGSyQFrsBagErEhsbZDyQATkunODRcqJ6RYeXtaQLlp15H+hspDD5zJGx2+1nfaGR9q3JBvc3/XNQ2E4qGyyREbN3Ei+diMiPG11YCGWSMNtpos3JiFJS1RlD77Q+YDPTQ5dysTVkzAJDPeT7khKNg39q6Zhrj9Z7ktPyojGULCevJPHTcrpHryeSaOqze48kqyXbGQPenBSQRC58VSPxjEas7Mdx/EeeZSkkl+5JGXK17JVlE76RA5apUUTd4v3rx1bBGLN8F0zA8QqjtSm38jfwzTVrgBkSe5WL0ezmOraCCBIHM882/maPNRgYAMgAlaWcxyNeNWuDvI3VbV1vxETotnIiytG8lY2sJe8k23ZC/iuuyRglJupQeXuW5lvZwzBFx3HMJVYKGolp3bUbiCsAW2JCZOZbIosnRaknwcPJa+g5RtdZlSLHiNO0LxIlvArUuI1Snetn8FaVmGU+IjnWnPiM1yU1BuUnWdHRUywWLo5I3h0czDaSO2by0nKxaCCCCDfRbQMJu5ul8h3cPFWro7REN6xwsXCwG/Z4+PwCoKfCKmCsaDkBncaW/K6iaXOU0FlCFtk+hCEIQhCEIQhMcbw4T08sR/xGOb4kZHwNinyw5eEXyXTXFpDhqF5oqBbI5EZEcxqFiAZKb6f4aYsQmZazXOEje6QbR/NtDwUKXgD4LOPjIcWAZr6xFVRugbM4gAgHNYkctI475pvNVZ2toiEucLk9w3JqOhldrkqip5RUkOTDtHo0708mlACbioyuB4lN6mSxDQbX14ZLMcnZNyno8Pjb9Rus7UcpamXKIBo7z77E5Mp2b38AmsjeyeWaVDXHIDxKUbQ3FnHyXZlp4MhbsSzKLEq87Trkf5GwSD6mzBbMnQKs4gwtqGutbaLTx17J/XNW9tG0btPFQ3SemuIyNdrZHjp7lGytbI8NATc3J59PA6V7rkWyHXx/ClYKd9htWy87J0KbLMrTD6oSRNdxGfJwycPNOgVXS1k9yL26lpKXBaEMDw3auN+f4TZtK0aBDWkaJwsF4CTMjna5q6jiZGLMAA6Ek2XilQk3WK0zb3Itdd6JcJu+XOyQZifWO2IWPmf9WNjnnxtkFJQdEcQfZxijhB3yyXP4Y7nwK72Nj6yBfiQPuqmoxmip8nyC/Rn9l0HAMRLqeLa3NAv9ns5+SnYZQ4ZFVfo9hz4IAySRsjruO01uwACb7IFzpnmeKlGEg3Bsf1quKzk82Vu3CbO4bivlVU9j53vj0JJHUpQocUg2rB1yPHd/ssufdZCopJaZ+xK2xS10lMLprVyu2SBYkggbs9ydu1SMg7Y8U1RV09K68R7Nx7FyQn2CYftlsYPZaAXnlw5Em/keCuTQmOD0PVRi/rOzd3nd4DJP19LikfJG10gsbaJ6NmyEIQhSKRCEIQhCEIQhCEIQhcy9NGC3jiqm3uw9U+29jrlhPc64++uUdYQF6P6UYT8ppJ4d72EN5PHaYfxBq86NoRq78PPmo3zRwi7k7S0VTXu2IzcDich76Eza0k52zTowPIsMuZ3JwyIDQAJV2irpMSccmCy1NLyXibnO6/QMh6qOjw27rlxO69reSdRUoboEuzIIa5ISVEj/qK0UGH01P+2wD7960YbLcFZyWpCgTiy5Q+I9uaGPg7bPIN0T6vxBsTbu13DeTwCY4a3YLpZiGudxIGyNzc01CwtBf3darayRryIAd4LugDPPr07ytzBJTlzmAvjcbuaPWafrNG/uSkOMRn/EaDwcdk+RVrwPodW1gDoouqiOYmnuxpB0LIwNt/I2A5q7YZ6GKcEGqe6od9UNEMfk27z4v8E0ymfKLyC3T+FSz4vDSEinftDha4HUbjzXH24yHvEcQdLIdGRtdI49wAzUlU9EsSbGJpKR8cVxtOd849jfruhjvJsjflkvQuF4HBTN2IIY4m8GMay/fYZnvT2ybZRxNVLPj9ZL9JDeoet1wvCvR3FPG2QVzpGu3wNja3uBO0QRzz5BY6IdC6WUztqWvmlp55Iy2SR+yWggxO2GkAgtI15rpWPdAmyPM9LIaSoPrOYAYZSMx18PqvP8Ys7mdFzfG6ipoqtk8sIiqHARyNDv8AlaxjfVMMp9ScDRj7EjLPQ01TR1jQ8NfcHQiwII3G1siMr9V7KimqamS+28ntXQqOjjjYGRsbGwaNa0Nb5NyWz4VHYDj8VXGXxOPZNnscNmSN+9j2nNp171LDRYeZsjXkSX2ulIkX1TKSjvyKQfSkZ7uSk7LUlWFFjFRSWAN28D7yXOyotbgEaeW7/ZLS04OY19iRceOS21NWUmKx7DxnwOvYuCtDNmpjAMN6x/WO9Vh7PN3HuHv7lAyXkeyFnryGwOuy0ZvkPJo9thvXQqSmEbGsbo0WHHvPMpeLAI4KgSXu0aA8VNCy5uUsEIQr9OIQhCEIQhCEIQhCEIQhCEIXBun+D/Jq6QD1H/Os7nk3Hg4OHku8rnHpkowYoJfpNe5mmrXNLteRZ7UpWM2o78Fe4DUGGrDdzsvRcta5KXTd60dMQLqi2b6L6OSALlOHvsM1oJQNTlxOQVXrukUhdstAbnrqV1vob6E4aiKOoq6iWYPAIiaOqb3OcCXEfZ2U/HQOcPmNlmarlHDES2Npce4evgueyY7HthrNqRxNg1gLiTwHHwViw3oLi1VYsphTsP06hwYf/rsXjxau6YJ0XpaNuzTQRRDQlrQHH7T/AFneJKlLJ5lHE3dfrWdqMeq5sgdkdHrquO4V/wCn3tiSrrZHm2YiYGHmA95dl3NCvuCejqgpSHRU0e2MxI8dbJfiHyXIPdZWVCaAA0VM57nfUbrACyhC9XCEIQhCE3r8PjnjdHKxsjHizmOAc0jmCnCEIXI+kPoiqKeT5ThVQWvbpBI692/uxI7126ANkvb6wTLBfSfsS/JsRidSziwJcCGE8c82A7jcjmu0qI6R9E6Wuj6upibIBfZOj2E72PHab4HPfdV9Zh0FWP1BnxGq4LAVBCtaRkb3Wj51SK6lfglZT0scz56apvsRyAB8Oduy8esOVgPergzMrA4hhzqKTZcbg6FKPBabLV1QVmQ3bmLW0KdRxBK4bTiSdrT6oBdbja2XmfYoKRrpJmsjyJOq5A2jZP8Aot0f6namfd0koAufoRjMMHecz4cFYVgLK+ptBAAJunwLCwQhCF0vUIQhCEIQhCF//9k="/>
          <p:cNvSpPr>
            <a:spLocks noChangeAspect="1" noChangeArrowheads="1"/>
          </p:cNvSpPr>
          <p:nvPr/>
        </p:nvSpPr>
        <p:spPr bwMode="auto">
          <a:xfrm>
            <a:off x="63500" y="-704850"/>
            <a:ext cx="2038350" cy="1447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 name="Picture 3" descr="C:\Users\Sachin\Desktop\untitled.bmp"/>
          <p:cNvPicPr>
            <a:picLocks noChangeAspect="1" noChangeArrowheads="1"/>
          </p:cNvPicPr>
          <p:nvPr/>
        </p:nvPicPr>
        <p:blipFill>
          <a:blip r:embed="rId2"/>
          <a:srcRect/>
          <a:stretch>
            <a:fillRect/>
          </a:stretch>
        </p:blipFill>
        <p:spPr bwMode="auto">
          <a:xfrm>
            <a:off x="5715000" y="3124200"/>
            <a:ext cx="287655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839200" cy="489364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Three types of high visibility clothing material:</a:t>
            </a:r>
          </a:p>
          <a:p>
            <a:r>
              <a:rPr lang="en-US" sz="2400" dirty="0" smtClean="0">
                <a:latin typeface="Times New Roman" pitchFamily="18" charset="0"/>
                <a:cs typeface="Times New Roman" pitchFamily="18" charset="0"/>
              </a:rPr>
              <a:t>1.Photo luminescent material.</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 Fluorescent material.</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3.Reflection material.</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Characteristics:</a:t>
            </a:r>
          </a:p>
          <a:p>
            <a:pPr>
              <a:buFont typeface="Arial" pitchFamily="34" charset="0"/>
              <a:buChar char="•"/>
            </a:pPr>
            <a:r>
              <a:rPr lang="en-US" sz="2400" dirty="0" smtClean="0">
                <a:latin typeface="Times New Roman" pitchFamily="18" charset="0"/>
                <a:cs typeface="Times New Roman" pitchFamily="18" charset="0"/>
              </a:rPr>
              <a:t> light weight.</a:t>
            </a:r>
          </a:p>
          <a:p>
            <a:pPr>
              <a:buFont typeface="Arial" pitchFamily="34" charset="0"/>
              <a:buChar char="•"/>
            </a:pPr>
            <a:r>
              <a:rPr lang="en-US" sz="2400" dirty="0" smtClean="0">
                <a:latin typeface="Times New Roman" pitchFamily="18" charset="0"/>
                <a:cs typeface="Times New Roman" pitchFamily="18" charset="0"/>
              </a:rPr>
              <a:t> both night and day visibility.</a:t>
            </a:r>
          </a:p>
          <a:p>
            <a:pPr>
              <a:buFont typeface="Arial" pitchFamily="34" charset="0"/>
              <a:buChar char="•"/>
            </a:pPr>
            <a:r>
              <a:rPr lang="en-US" sz="2400" dirty="0" smtClean="0">
                <a:latin typeface="Times New Roman" pitchFamily="18" charset="0"/>
                <a:cs typeface="Times New Roman" pitchFamily="18" charset="0"/>
              </a:rPr>
              <a:t> air and moisture permeability to ensure water comfort.</a:t>
            </a:r>
          </a:p>
          <a:p>
            <a:pPr>
              <a:buFont typeface="Arial" pitchFamily="34" charset="0"/>
              <a:buChar char="•"/>
            </a:pPr>
            <a:r>
              <a:rPr lang="en-US" sz="2400" dirty="0" smtClean="0">
                <a:latin typeface="Times New Roman" pitchFamily="18" charset="0"/>
                <a:cs typeface="Times New Roman" pitchFamily="18" charset="0"/>
              </a:rPr>
              <a:t> hemmed edges to durability and neatness.</a:t>
            </a:r>
          </a:p>
          <a:p>
            <a:pPr>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349</TotalTime>
  <Words>938</Words>
  <Application>Microsoft Office PowerPoint</Application>
  <PresentationFormat>On-screen Show (4:3)</PresentationFormat>
  <Paragraphs>152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Protech textile.        </vt:lpstr>
      <vt:lpstr>Slide 2</vt:lpstr>
      <vt:lpstr>Slide 3</vt:lpstr>
      <vt:lpstr>Slide 4</vt:lpstr>
      <vt:lpstr>Slide 5</vt:lpstr>
      <vt:lpstr>Slide 6</vt:lpstr>
      <vt:lpstr>Slide 7</vt:lpstr>
      <vt:lpstr>Slide 8</vt:lpstr>
      <vt:lpstr>Slide 9</vt:lpstr>
      <vt:lpstr>Slide 10</vt:lpstr>
      <vt:lpstr>Slide 11</vt:lpstr>
      <vt:lpstr>Slide 12</vt:lpstr>
      <vt:lpstr>Waterproof breathable fabric </vt:lpstr>
      <vt:lpstr>Perspiration activities</vt:lpstr>
      <vt:lpstr>How to make a waterproof and breathable fabric</vt:lpstr>
      <vt:lpstr>Types of waterproof breathable fabrics</vt:lpstr>
      <vt:lpstr>Densely woven fabrics</vt:lpstr>
      <vt:lpstr>Slide 18</vt:lpstr>
      <vt:lpstr>Highly dense woven plain fabric</vt:lpstr>
      <vt:lpstr>Membranes</vt:lpstr>
      <vt:lpstr>Slide 21</vt:lpstr>
      <vt:lpstr>Product characteristics The fire retardant apparels can be manufactured from two varieties of fabric:  1}100% cotton fabric with flame retardant coating or  Fabric made of intrinsically flame retardant fibre.  2}The typical characteristics of the apparel are:  3}Flame resistance – must not catch fire  4}Should be breathable  5}Easy to wear  6}Light weight  </vt:lpstr>
      <vt:lpstr>Should have high abrasion resistance  The apparel made from coated fabric generally has a basis weight of 250-350 GSM.  The fabric used could be either woven or knitted.  The coated fabric which accepted worldwide could have flaws due to incomplete coverage of fire retardant chemical on the fabric surface which would pose threat with aging.  The other type of fabric used for flame retardant apparel is a one which is inherently flame retardant.  </vt:lpstr>
      <vt:lpstr>Following are a few fibre retardant fibres used of this production of apparel:  1}Meta Aramid 2}Para Aramid 3}Modacrylic 4}Polyamide  </vt:lpstr>
      <vt:lpstr>Slide 25</vt:lpstr>
      <vt:lpstr>Raw-materials   1}The manufacturing process generally involves cutting the fabric and stitching/sewing the fabric together based on the requirement.  2}The thread used for sewing is also fibre retardant.  3}The threads generally used are – Nomex, Kevlar, Fibreglass, Carbon and Quartz.  4}The work-in-progress apparel is further fixed with reflective tapes and other materials as per the specifications.     </vt:lpstr>
      <vt:lpstr>Technology used:    1}Weaving  2}Coating  </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guru</dc:creator>
  <cp:lastModifiedBy>Sachin</cp:lastModifiedBy>
  <cp:revision>65</cp:revision>
  <dcterms:created xsi:type="dcterms:W3CDTF">2012-04-05T11:48:59Z</dcterms:created>
  <dcterms:modified xsi:type="dcterms:W3CDTF">2002-01-03T16:55:28Z</dcterms:modified>
</cp:coreProperties>
</file>